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46" r:id="rId1"/>
  </p:sldMasterIdLst>
  <p:notesMasterIdLst>
    <p:notesMasterId r:id="rId24"/>
  </p:notesMasterIdLst>
  <p:sldIdLst>
    <p:sldId id="306" r:id="rId2"/>
    <p:sldId id="308" r:id="rId3"/>
    <p:sldId id="261" r:id="rId4"/>
    <p:sldId id="495" r:id="rId5"/>
    <p:sldId id="496" r:id="rId6"/>
    <p:sldId id="497" r:id="rId7"/>
    <p:sldId id="506" r:id="rId8"/>
    <p:sldId id="507" r:id="rId9"/>
    <p:sldId id="508" r:id="rId10"/>
    <p:sldId id="509" r:id="rId11"/>
    <p:sldId id="510" r:id="rId12"/>
    <p:sldId id="511" r:id="rId13"/>
    <p:sldId id="512" r:id="rId14"/>
    <p:sldId id="513" r:id="rId15"/>
    <p:sldId id="514" r:id="rId16"/>
    <p:sldId id="515" r:id="rId17"/>
    <p:sldId id="516" r:id="rId18"/>
    <p:sldId id="519" r:id="rId19"/>
    <p:sldId id="517" r:id="rId20"/>
    <p:sldId id="520" r:id="rId21"/>
    <p:sldId id="518" r:id="rId22"/>
    <p:sldId id="501" r:id="rId23"/>
  </p:sldIdLst>
  <p:sldSz cx="12192000" cy="6858000"/>
  <p:notesSz cx="6858000" cy="9144000"/>
  <p:embeddedFontLst>
    <p:embeddedFont>
      <p:font typeface="Calibri" panose="020F0502020204030204" pitchFamily="34" charset="0"/>
      <p:regular r:id="rId25"/>
      <p:bold r:id="rId26"/>
      <p:italic r:id="rId27"/>
      <p:boldItalic r:id="rId28"/>
    </p:embeddedFont>
    <p:embeddedFont>
      <p:font typeface="Effra" panose="020B0604020202020204" charset="0"/>
      <p:regular r:id="rId29"/>
      <p:bold r:id="rId30"/>
      <p:italic r:id="rId31"/>
      <p:boldItalic r:id="rId32"/>
    </p:embeddedFont>
    <p:embeddedFont>
      <p:font typeface="Effra Heavy" panose="020B0604020202020204" charset="0"/>
      <p:bold r:id="rId33"/>
      <p:boldItalic r:id="rId34"/>
    </p:embeddedFont>
    <p:embeddedFont>
      <p:font typeface="Effra Light" panose="020B0604020202020204" charset="0"/>
      <p:regular r:id="rId35"/>
      <p: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176B"/>
    <a:srgbClr val="E09701"/>
    <a:srgbClr val="BC0D3E"/>
    <a:srgbClr val="0072CE"/>
    <a:srgbClr val="F7B132"/>
    <a:srgbClr val="4789C8"/>
    <a:srgbClr val="3A3A3A"/>
    <a:srgbClr val="851B7A"/>
    <a:srgbClr val="005795"/>
    <a:srgbClr val="005A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76263" autoAdjust="0"/>
  </p:normalViewPr>
  <p:slideViewPr>
    <p:cSldViewPr snapToGrid="0">
      <p:cViewPr varScale="1">
        <p:scale>
          <a:sx n="87" d="100"/>
          <a:sy n="87" d="100"/>
        </p:scale>
        <p:origin x="1278" y="8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B7962-7375-4A99-A855-99BD043AF634}" type="datetimeFigureOut">
              <a:rPr lang="en-GB" smtClean="0"/>
              <a:t>13/10/2022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B6F5F7-1CDE-4302-B257-DE5BFAAB59B1}" type="slidenum">
              <a:rPr lang="en-GB" smtClean="0"/>
              <a:t>‹#›</a:t>
            </a:fld>
            <a:endParaRPr lang="en-GB"/>
          </a:p>
        </p:txBody>
      </p:sp>
    </p:spTree>
    <p:extLst>
      <p:ext uri="{BB962C8B-B14F-4D97-AF65-F5344CB8AC3E}">
        <p14:creationId xmlns:p14="http://schemas.microsoft.com/office/powerpoint/2010/main" val="2078090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E9F042F-7C5A-0C40-AA15-B0F30F5627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824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ffectLst/>
              </a:rPr>
              <a:t>The sex equality clause operates where a woman is in the 'same employment' as a man engaged on: like work (the same or broadly similar work)</a:t>
            </a:r>
          </a:p>
          <a:p>
            <a:r>
              <a:rPr lang="en-GB" dirty="0">
                <a:effectLst/>
              </a:rPr>
              <a:t>work rated as equivalent (work that has been given an equivalent rating under a non-discriminatory job evaluation scheme)</a:t>
            </a:r>
          </a:p>
          <a:p>
            <a:r>
              <a:rPr lang="en-GB" dirty="0">
                <a:effectLst/>
              </a:rPr>
              <a:t>work of equal value (work that is not 'like work' or 'rated as equivalent' but which is of equal value to the work of a comparator, for instance, in terms of the demands made under such headings as 'effort', 'skill' and 'decision-making').</a:t>
            </a:r>
          </a:p>
          <a:p>
            <a:endParaRPr lang="en-GB" dirty="0"/>
          </a:p>
        </p:txBody>
      </p:sp>
      <p:sp>
        <p:nvSpPr>
          <p:cNvPr id="4" name="Slide Number Placeholder 3"/>
          <p:cNvSpPr>
            <a:spLocks noGrp="1"/>
          </p:cNvSpPr>
          <p:nvPr>
            <p:ph type="sldNum" sz="quarter" idx="5"/>
          </p:nvPr>
        </p:nvSpPr>
        <p:spPr/>
        <p:txBody>
          <a:bodyPr/>
          <a:lstStyle/>
          <a:p>
            <a:fld id="{8FB6F5F7-1CDE-4302-B257-DE5BFAAB59B1}" type="slidenum">
              <a:rPr lang="en-GB" smtClean="0"/>
              <a:t>4</a:t>
            </a:fld>
            <a:endParaRPr lang="en-GB"/>
          </a:p>
        </p:txBody>
      </p:sp>
    </p:spTree>
    <p:extLst>
      <p:ext uri="{BB962C8B-B14F-4D97-AF65-F5344CB8AC3E}">
        <p14:creationId xmlns:p14="http://schemas.microsoft.com/office/powerpoint/2010/main" val="196213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ffectLst/>
              </a:rPr>
              <a:t>The sex equality clause operates where a woman is in the 'same employment' as a man engaged on: like work (the same or broadly similar work)</a:t>
            </a:r>
          </a:p>
          <a:p>
            <a:r>
              <a:rPr lang="en-GB" dirty="0">
                <a:effectLst/>
              </a:rPr>
              <a:t>work rated as equivalent (work that has been given an equivalent rating under a non-discriminatory job evaluation scheme)</a:t>
            </a:r>
          </a:p>
          <a:p>
            <a:r>
              <a:rPr lang="en-GB" dirty="0">
                <a:effectLst/>
              </a:rPr>
              <a:t>work of equal value (work that is not 'like work' or 'rated as equivalent' but which is of equal value to the work of a comparator, for instance, in terms of the demands made under such headings as 'effort', 'skill' and 'decision-making').</a:t>
            </a:r>
          </a:p>
          <a:p>
            <a:endParaRPr lang="en-GB" dirty="0"/>
          </a:p>
        </p:txBody>
      </p:sp>
      <p:sp>
        <p:nvSpPr>
          <p:cNvPr id="4" name="Slide Number Placeholder 3"/>
          <p:cNvSpPr>
            <a:spLocks noGrp="1"/>
          </p:cNvSpPr>
          <p:nvPr>
            <p:ph type="sldNum" sz="quarter" idx="5"/>
          </p:nvPr>
        </p:nvSpPr>
        <p:spPr/>
        <p:txBody>
          <a:bodyPr/>
          <a:lstStyle/>
          <a:p>
            <a:fld id="{8FB6F5F7-1CDE-4302-B257-DE5BFAAB59B1}" type="slidenum">
              <a:rPr lang="en-GB" smtClean="0"/>
              <a:t>5</a:t>
            </a:fld>
            <a:endParaRPr lang="en-GB"/>
          </a:p>
        </p:txBody>
      </p:sp>
    </p:spTree>
    <p:extLst>
      <p:ext uri="{BB962C8B-B14F-4D97-AF65-F5344CB8AC3E}">
        <p14:creationId xmlns:p14="http://schemas.microsoft.com/office/powerpoint/2010/main" val="2219503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Steps</a:t>
            </a:r>
            <a:r>
              <a:rPr lang="en-GB" b="0" baseline="0" dirty="0"/>
              <a:t> to reduce or remove the gender pay gap may include: amending recruitment practices, having career returner schemes, having training schemes to upskill both genders, examining whether discrimination is taking place</a:t>
            </a:r>
          </a:p>
          <a:p>
            <a:endParaRPr lang="en-GB" b="0" baseline="0" dirty="0"/>
          </a:p>
          <a:p>
            <a:r>
              <a:rPr lang="en-GB" b="0" baseline="0" dirty="0"/>
              <a:t>Businesses who meet the qualifying criteria have to publish their data once a year but in 2020 the requirement was removed because coronavirus – the Gov acknowledged that employers had more important things to think about. In 2021, enforcement for failure to report was delayed by 6 months, essentially giving businesses 6 months longer to compile and publish their reports. </a:t>
            </a:r>
          </a:p>
          <a:p>
            <a:endParaRPr lang="en-GB" b="0" baseline="0" dirty="0"/>
          </a:p>
          <a:p>
            <a:r>
              <a:rPr lang="en-GB" b="0" baseline="0" dirty="0"/>
              <a:t>Thing have returned to normal for 2022. </a:t>
            </a:r>
            <a:endParaRPr lang="en-GB" b="0" dirty="0"/>
          </a:p>
          <a:p>
            <a:endParaRPr lang="en-GB" dirty="0"/>
          </a:p>
        </p:txBody>
      </p:sp>
      <p:sp>
        <p:nvSpPr>
          <p:cNvPr id="4" name="Slide Number Placeholder 3"/>
          <p:cNvSpPr>
            <a:spLocks noGrp="1"/>
          </p:cNvSpPr>
          <p:nvPr>
            <p:ph type="sldNum" sz="quarter" idx="5"/>
          </p:nvPr>
        </p:nvSpPr>
        <p:spPr/>
        <p:txBody>
          <a:bodyPr/>
          <a:lstStyle/>
          <a:p>
            <a:fld id="{8FB6F5F7-1CDE-4302-B257-DE5BFAAB59B1}" type="slidenum">
              <a:rPr lang="en-GB" smtClean="0"/>
              <a:t>6</a:t>
            </a:fld>
            <a:endParaRPr lang="en-GB"/>
          </a:p>
        </p:txBody>
      </p:sp>
    </p:spTree>
    <p:extLst>
      <p:ext uri="{BB962C8B-B14F-4D97-AF65-F5344CB8AC3E}">
        <p14:creationId xmlns:p14="http://schemas.microsoft.com/office/powerpoint/2010/main" val="4041576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B6F5F7-1CDE-4302-B257-DE5BFAAB59B1}" type="slidenum">
              <a:rPr lang="en-GB" smtClean="0"/>
              <a:t>8</a:t>
            </a:fld>
            <a:endParaRPr lang="en-GB"/>
          </a:p>
        </p:txBody>
      </p:sp>
    </p:spTree>
    <p:extLst>
      <p:ext uri="{BB962C8B-B14F-4D97-AF65-F5344CB8AC3E}">
        <p14:creationId xmlns:p14="http://schemas.microsoft.com/office/powerpoint/2010/main" val="2081400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B6F5F7-1CDE-4302-B257-DE5BFAAB59B1}" type="slidenum">
              <a:rPr lang="en-GB" smtClean="0"/>
              <a:t>12</a:t>
            </a:fld>
            <a:endParaRPr lang="en-GB"/>
          </a:p>
        </p:txBody>
      </p:sp>
    </p:spTree>
    <p:extLst>
      <p:ext uri="{BB962C8B-B14F-4D97-AF65-F5344CB8AC3E}">
        <p14:creationId xmlns:p14="http://schemas.microsoft.com/office/powerpoint/2010/main" val="4184607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B6F5F7-1CDE-4302-B257-DE5BFAAB59B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977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B6F5F7-1CDE-4302-B257-DE5BFAAB59B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2302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B6F5F7-1CDE-4302-B257-DE5BFAAB59B1}" type="slidenum">
              <a:rPr lang="en-GB" smtClean="0"/>
              <a:t>15</a:t>
            </a:fld>
            <a:endParaRPr lang="en-GB"/>
          </a:p>
        </p:txBody>
      </p:sp>
    </p:spTree>
    <p:extLst>
      <p:ext uri="{BB962C8B-B14F-4D97-AF65-F5344CB8AC3E}">
        <p14:creationId xmlns:p14="http://schemas.microsoft.com/office/powerpoint/2010/main" val="3872971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B6F5F7-1CDE-4302-B257-DE5BFAAB59B1}" type="slidenum">
              <a:rPr lang="en-GB" smtClean="0"/>
              <a:t>17</a:t>
            </a:fld>
            <a:endParaRPr lang="en-GB"/>
          </a:p>
        </p:txBody>
      </p:sp>
    </p:spTree>
    <p:extLst>
      <p:ext uri="{BB962C8B-B14F-4D97-AF65-F5344CB8AC3E}">
        <p14:creationId xmlns:p14="http://schemas.microsoft.com/office/powerpoint/2010/main" val="18941527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Logo &amp; Patter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643D89-7E34-1D45-BD18-BDA0883E87E8}"/>
              </a:ext>
            </a:extLst>
          </p:cNvPr>
          <p:cNvPicPr>
            <a:picLocks noChangeAspect="1"/>
          </p:cNvPicPr>
          <p:nvPr userDrawn="1"/>
        </p:nvPicPr>
        <p:blipFill>
          <a:blip r:embed="rId2">
            <a:alphaModFix amt="40000"/>
          </a:blip>
          <a:stretch>
            <a:fillRect/>
          </a:stretch>
        </p:blipFill>
        <p:spPr>
          <a:xfrm>
            <a:off x="-78409" y="-598123"/>
            <a:ext cx="12383898" cy="7956493"/>
          </a:xfrm>
          <a:prstGeom prst="rect">
            <a:avLst/>
          </a:prstGeom>
        </p:spPr>
      </p:pic>
      <p:pic>
        <p:nvPicPr>
          <p:cNvPr id="7" name="Picture 6"/>
          <p:cNvPicPr>
            <a:picLocks noChangeAspect="1"/>
          </p:cNvPicPr>
          <p:nvPr userDrawn="1"/>
        </p:nvPicPr>
        <p:blipFill>
          <a:blip r:embed="rId3"/>
          <a:stretch>
            <a:fillRect/>
          </a:stretch>
        </p:blipFill>
        <p:spPr>
          <a:xfrm>
            <a:off x="738227" y="5593404"/>
            <a:ext cx="1935020" cy="526369"/>
          </a:xfrm>
          <a:prstGeom prst="rect">
            <a:avLst/>
          </a:prstGeom>
        </p:spPr>
      </p:pic>
    </p:spTree>
    <p:extLst>
      <p:ext uri="{BB962C8B-B14F-4D97-AF65-F5344CB8AC3E}">
        <p14:creationId xmlns:p14="http://schemas.microsoft.com/office/powerpoint/2010/main" val="2105037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tter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643D89-7E34-1D45-BD18-BDA0883E87E8}"/>
              </a:ext>
            </a:extLst>
          </p:cNvPr>
          <p:cNvPicPr>
            <a:picLocks noChangeAspect="1"/>
          </p:cNvPicPr>
          <p:nvPr userDrawn="1"/>
        </p:nvPicPr>
        <p:blipFill>
          <a:blip r:embed="rId2">
            <a:alphaModFix amt="40000"/>
          </a:blip>
          <a:stretch>
            <a:fillRect/>
          </a:stretch>
        </p:blipFill>
        <p:spPr>
          <a:xfrm>
            <a:off x="-78409" y="-598123"/>
            <a:ext cx="12383898" cy="7956493"/>
          </a:xfrm>
          <a:prstGeom prst="rect">
            <a:avLst/>
          </a:prstGeom>
        </p:spPr>
      </p:pic>
    </p:spTree>
    <p:extLst>
      <p:ext uri="{BB962C8B-B14F-4D97-AF65-F5344CB8AC3E}">
        <p14:creationId xmlns:p14="http://schemas.microsoft.com/office/powerpoint/2010/main" val="1399353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9560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Page Layout - Blu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643D89-7E34-1D45-BD18-BDA0883E87E8}"/>
              </a:ext>
            </a:extLst>
          </p:cNvPr>
          <p:cNvPicPr>
            <a:picLocks noChangeAspect="1"/>
          </p:cNvPicPr>
          <p:nvPr userDrawn="1"/>
        </p:nvPicPr>
        <p:blipFill>
          <a:blip r:embed="rId2">
            <a:alphaModFix amt="40000"/>
          </a:blip>
          <a:stretch>
            <a:fillRect/>
          </a:stretch>
        </p:blipFill>
        <p:spPr>
          <a:xfrm>
            <a:off x="-249563" y="-598123"/>
            <a:ext cx="12383898" cy="7956493"/>
          </a:xfrm>
          <a:prstGeom prst="rect">
            <a:avLst/>
          </a:prstGeom>
        </p:spPr>
      </p:pic>
      <p:cxnSp>
        <p:nvCxnSpPr>
          <p:cNvPr id="5" name="Straight Connector 4">
            <a:extLst>
              <a:ext uri="{FF2B5EF4-FFF2-40B4-BE49-F238E27FC236}">
                <a16:creationId xmlns:a16="http://schemas.microsoft.com/office/drawing/2014/main" id="{2B5CAF33-7E73-A94F-98E2-8B78F6474A5A}"/>
              </a:ext>
            </a:extLst>
          </p:cNvPr>
          <p:cNvCxnSpPr>
            <a:cxnSpLocks/>
          </p:cNvCxnSpPr>
          <p:nvPr userDrawn="1"/>
        </p:nvCxnSpPr>
        <p:spPr>
          <a:xfrm>
            <a:off x="813965" y="2038545"/>
            <a:ext cx="904672"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718612" y="504265"/>
            <a:ext cx="3024032" cy="1534280"/>
          </a:xfrm>
          <a:ln>
            <a:noFill/>
          </a:ln>
        </p:spPr>
        <p:txBody>
          <a:bodyPr>
            <a:noAutofit/>
          </a:bodyPr>
          <a:lstStyle>
            <a:lvl1pPr>
              <a:defRPr sz="2800" b="1">
                <a:solidFill>
                  <a:srgbClr val="0072CE"/>
                </a:solidFill>
                <a:latin typeface="Effra Heavy" panose="020B0803020203020204" pitchFamily="34" charset="0"/>
                <a:cs typeface="Effra Heavy" panose="020B0803020203020204" pitchFamily="34" charset="0"/>
              </a:defRPr>
            </a:lvl1pPr>
          </a:lstStyle>
          <a:p>
            <a:r>
              <a:rPr lang="en-US" dirty="0"/>
              <a:t>Click to edit Master title style</a:t>
            </a:r>
            <a:endParaRPr lang="en-GB" dirty="0"/>
          </a:p>
        </p:txBody>
      </p:sp>
      <p:sp>
        <p:nvSpPr>
          <p:cNvPr id="14" name="Content Placeholder 13"/>
          <p:cNvSpPr>
            <a:spLocks noGrp="1"/>
          </p:cNvSpPr>
          <p:nvPr>
            <p:ph sz="quarter" idx="10"/>
          </p:nvPr>
        </p:nvSpPr>
        <p:spPr>
          <a:xfrm>
            <a:off x="3996217" y="504265"/>
            <a:ext cx="7299311" cy="591670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13973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Page Layout - Purp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643D89-7E34-1D45-BD18-BDA0883E87E8}"/>
              </a:ext>
            </a:extLst>
          </p:cNvPr>
          <p:cNvPicPr>
            <a:picLocks noChangeAspect="1"/>
          </p:cNvPicPr>
          <p:nvPr userDrawn="1"/>
        </p:nvPicPr>
        <p:blipFill>
          <a:blip r:embed="rId2">
            <a:alphaModFix amt="40000"/>
          </a:blip>
          <a:stretch>
            <a:fillRect/>
          </a:stretch>
        </p:blipFill>
        <p:spPr>
          <a:xfrm>
            <a:off x="-249563" y="-598123"/>
            <a:ext cx="12383898" cy="7956493"/>
          </a:xfrm>
          <a:prstGeom prst="rect">
            <a:avLst/>
          </a:prstGeom>
        </p:spPr>
      </p:pic>
      <p:cxnSp>
        <p:nvCxnSpPr>
          <p:cNvPr id="5" name="Straight Connector 4">
            <a:extLst>
              <a:ext uri="{FF2B5EF4-FFF2-40B4-BE49-F238E27FC236}">
                <a16:creationId xmlns:a16="http://schemas.microsoft.com/office/drawing/2014/main" id="{2B5CAF33-7E73-A94F-98E2-8B78F6474A5A}"/>
              </a:ext>
            </a:extLst>
          </p:cNvPr>
          <p:cNvCxnSpPr>
            <a:cxnSpLocks/>
          </p:cNvCxnSpPr>
          <p:nvPr userDrawn="1"/>
        </p:nvCxnSpPr>
        <p:spPr>
          <a:xfrm>
            <a:off x="813965" y="2038545"/>
            <a:ext cx="904672" cy="0"/>
          </a:xfrm>
          <a:prstGeom prst="line">
            <a:avLst/>
          </a:prstGeom>
          <a:ln w="50800">
            <a:solidFill>
              <a:srgbClr val="6C176B"/>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718612" y="504265"/>
            <a:ext cx="3024032" cy="1534280"/>
          </a:xfrm>
          <a:ln>
            <a:noFill/>
          </a:ln>
        </p:spPr>
        <p:txBody>
          <a:bodyPr>
            <a:noAutofit/>
          </a:bodyPr>
          <a:lstStyle>
            <a:lvl1pPr>
              <a:defRPr sz="2800" b="1">
                <a:solidFill>
                  <a:srgbClr val="6C176B"/>
                </a:solidFill>
                <a:latin typeface="Effra Heavy" panose="020B0803020203020204" pitchFamily="34" charset="0"/>
                <a:cs typeface="Effra Heavy" panose="020B0803020203020204" pitchFamily="34" charset="0"/>
              </a:defRPr>
            </a:lvl1pPr>
          </a:lstStyle>
          <a:p>
            <a:r>
              <a:rPr lang="en-US" dirty="0"/>
              <a:t>Click to edit Master title style</a:t>
            </a:r>
            <a:endParaRPr lang="en-GB" dirty="0"/>
          </a:p>
        </p:txBody>
      </p:sp>
      <p:sp>
        <p:nvSpPr>
          <p:cNvPr id="14" name="Content Placeholder 13"/>
          <p:cNvSpPr>
            <a:spLocks noGrp="1"/>
          </p:cNvSpPr>
          <p:nvPr>
            <p:ph sz="quarter" idx="10"/>
          </p:nvPr>
        </p:nvSpPr>
        <p:spPr>
          <a:xfrm>
            <a:off x="3996217" y="504265"/>
            <a:ext cx="7299311" cy="591670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00137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Page Layout - Re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643D89-7E34-1D45-BD18-BDA0883E87E8}"/>
              </a:ext>
            </a:extLst>
          </p:cNvPr>
          <p:cNvPicPr>
            <a:picLocks noChangeAspect="1"/>
          </p:cNvPicPr>
          <p:nvPr userDrawn="1"/>
        </p:nvPicPr>
        <p:blipFill>
          <a:blip r:embed="rId2">
            <a:alphaModFix amt="40000"/>
          </a:blip>
          <a:stretch>
            <a:fillRect/>
          </a:stretch>
        </p:blipFill>
        <p:spPr>
          <a:xfrm>
            <a:off x="-249563" y="-598123"/>
            <a:ext cx="12383898" cy="7956493"/>
          </a:xfrm>
          <a:prstGeom prst="rect">
            <a:avLst/>
          </a:prstGeom>
        </p:spPr>
      </p:pic>
      <p:cxnSp>
        <p:nvCxnSpPr>
          <p:cNvPr id="5" name="Straight Connector 4">
            <a:extLst>
              <a:ext uri="{FF2B5EF4-FFF2-40B4-BE49-F238E27FC236}">
                <a16:creationId xmlns:a16="http://schemas.microsoft.com/office/drawing/2014/main" id="{2B5CAF33-7E73-A94F-98E2-8B78F6474A5A}"/>
              </a:ext>
            </a:extLst>
          </p:cNvPr>
          <p:cNvCxnSpPr>
            <a:cxnSpLocks/>
          </p:cNvCxnSpPr>
          <p:nvPr userDrawn="1"/>
        </p:nvCxnSpPr>
        <p:spPr>
          <a:xfrm>
            <a:off x="813965" y="2038545"/>
            <a:ext cx="904672" cy="0"/>
          </a:xfrm>
          <a:prstGeom prst="line">
            <a:avLst/>
          </a:prstGeom>
          <a:ln w="50800">
            <a:solidFill>
              <a:srgbClr val="BC0D3E"/>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718612" y="504265"/>
            <a:ext cx="3024032" cy="1534280"/>
          </a:xfrm>
          <a:ln>
            <a:noFill/>
          </a:ln>
        </p:spPr>
        <p:txBody>
          <a:bodyPr>
            <a:noAutofit/>
          </a:bodyPr>
          <a:lstStyle>
            <a:lvl1pPr>
              <a:defRPr sz="2800" b="1">
                <a:solidFill>
                  <a:srgbClr val="BC0D3E"/>
                </a:solidFill>
                <a:latin typeface="Effra Heavy" panose="020B0803020203020204" pitchFamily="34" charset="0"/>
                <a:cs typeface="Effra Heavy" panose="020B0803020203020204" pitchFamily="34" charset="0"/>
              </a:defRPr>
            </a:lvl1pPr>
          </a:lstStyle>
          <a:p>
            <a:r>
              <a:rPr lang="en-US" dirty="0"/>
              <a:t>Click to edit Master title style</a:t>
            </a:r>
            <a:endParaRPr lang="en-GB" dirty="0"/>
          </a:p>
        </p:txBody>
      </p:sp>
      <p:sp>
        <p:nvSpPr>
          <p:cNvPr id="14" name="Content Placeholder 13"/>
          <p:cNvSpPr>
            <a:spLocks noGrp="1"/>
          </p:cNvSpPr>
          <p:nvPr>
            <p:ph sz="quarter" idx="10"/>
          </p:nvPr>
        </p:nvSpPr>
        <p:spPr>
          <a:xfrm>
            <a:off x="3996217" y="504265"/>
            <a:ext cx="7299311" cy="591670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80093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 Page Layout - Yellow">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C643D89-7E34-1D45-BD18-BDA0883E87E8}"/>
              </a:ext>
            </a:extLst>
          </p:cNvPr>
          <p:cNvPicPr>
            <a:picLocks noChangeAspect="1"/>
          </p:cNvPicPr>
          <p:nvPr userDrawn="1"/>
        </p:nvPicPr>
        <p:blipFill>
          <a:blip r:embed="rId2">
            <a:alphaModFix amt="40000"/>
          </a:blip>
          <a:stretch>
            <a:fillRect/>
          </a:stretch>
        </p:blipFill>
        <p:spPr>
          <a:xfrm>
            <a:off x="-249563" y="-598123"/>
            <a:ext cx="12383898" cy="7956493"/>
          </a:xfrm>
          <a:prstGeom prst="rect">
            <a:avLst/>
          </a:prstGeom>
        </p:spPr>
      </p:pic>
      <p:cxnSp>
        <p:nvCxnSpPr>
          <p:cNvPr id="5" name="Straight Connector 4">
            <a:extLst>
              <a:ext uri="{FF2B5EF4-FFF2-40B4-BE49-F238E27FC236}">
                <a16:creationId xmlns:a16="http://schemas.microsoft.com/office/drawing/2014/main" id="{2B5CAF33-7E73-A94F-98E2-8B78F6474A5A}"/>
              </a:ext>
            </a:extLst>
          </p:cNvPr>
          <p:cNvCxnSpPr>
            <a:cxnSpLocks/>
          </p:cNvCxnSpPr>
          <p:nvPr userDrawn="1"/>
        </p:nvCxnSpPr>
        <p:spPr>
          <a:xfrm>
            <a:off x="813965" y="2038545"/>
            <a:ext cx="904672" cy="0"/>
          </a:xfrm>
          <a:prstGeom prst="line">
            <a:avLst/>
          </a:prstGeom>
          <a:ln w="50800">
            <a:solidFill>
              <a:srgbClr val="E09701"/>
            </a:solidFill>
          </a:ln>
        </p:spPr>
        <p:style>
          <a:lnRef idx="1">
            <a:schemeClr val="accent1"/>
          </a:lnRef>
          <a:fillRef idx="0">
            <a:schemeClr val="accent1"/>
          </a:fillRef>
          <a:effectRef idx="0">
            <a:schemeClr val="accent1"/>
          </a:effectRef>
          <a:fontRef idx="minor">
            <a:schemeClr val="tx1"/>
          </a:fontRef>
        </p:style>
      </p:cxnSp>
      <p:sp>
        <p:nvSpPr>
          <p:cNvPr id="12" name="Title 11"/>
          <p:cNvSpPr>
            <a:spLocks noGrp="1"/>
          </p:cNvSpPr>
          <p:nvPr>
            <p:ph type="title"/>
          </p:nvPr>
        </p:nvSpPr>
        <p:spPr>
          <a:xfrm>
            <a:off x="718612" y="504265"/>
            <a:ext cx="3024032" cy="1534280"/>
          </a:xfrm>
          <a:ln>
            <a:noFill/>
          </a:ln>
        </p:spPr>
        <p:txBody>
          <a:bodyPr>
            <a:noAutofit/>
          </a:bodyPr>
          <a:lstStyle>
            <a:lvl1pPr>
              <a:defRPr sz="2800" b="1">
                <a:solidFill>
                  <a:srgbClr val="E09701"/>
                </a:solidFill>
                <a:latin typeface="Effra Heavy" panose="020B0803020203020204" pitchFamily="34" charset="0"/>
                <a:cs typeface="Effra Heavy" panose="020B0803020203020204" pitchFamily="34" charset="0"/>
              </a:defRPr>
            </a:lvl1pPr>
          </a:lstStyle>
          <a:p>
            <a:r>
              <a:rPr lang="en-US" dirty="0"/>
              <a:t>Click to edit Master title style</a:t>
            </a:r>
            <a:endParaRPr lang="en-GB" dirty="0"/>
          </a:p>
        </p:txBody>
      </p:sp>
      <p:sp>
        <p:nvSpPr>
          <p:cNvPr id="14" name="Content Placeholder 13"/>
          <p:cNvSpPr>
            <a:spLocks noGrp="1"/>
          </p:cNvSpPr>
          <p:nvPr>
            <p:ph sz="quarter" idx="10"/>
          </p:nvPr>
        </p:nvSpPr>
        <p:spPr>
          <a:xfrm>
            <a:off x="3996217" y="504265"/>
            <a:ext cx="7299311" cy="591670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80899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27AF7E7-0E73-3249-BF0C-7C6DAC601F85}" type="datetimeFigureOut">
              <a:rPr lang="en-US" smtClean="0"/>
              <a:t>10/13/2022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3C570A-C2F1-D147-A206-9F9D47829A14}" type="slidenum">
              <a:rPr lang="en-US" smtClean="0"/>
              <a:t>‹#›</a:t>
            </a:fld>
            <a:endParaRPr lang="en-US"/>
          </a:p>
        </p:txBody>
      </p:sp>
    </p:spTree>
    <p:extLst>
      <p:ext uri="{BB962C8B-B14F-4D97-AF65-F5344CB8AC3E}">
        <p14:creationId xmlns:p14="http://schemas.microsoft.com/office/powerpoint/2010/main" val="2200342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MSIPCMContentMarking" descr="{&quot;HashCode&quot;:168425714,&quot;Placement&quot;:&quot;Footer&quot;,&quot;Top&quot;:516.65155,&quot;Left&quot;:453.2652,&quot;SlideWidth&quot;:960,&quot;SlideHeight&quot;:540}">
            <a:extLst>
              <a:ext uri="{FF2B5EF4-FFF2-40B4-BE49-F238E27FC236}">
                <a16:creationId xmlns:a16="http://schemas.microsoft.com/office/drawing/2014/main" id="{49F3108E-5501-8F93-D854-D29B62CDD285}"/>
              </a:ext>
            </a:extLst>
          </p:cNvPr>
          <p:cNvSpPr txBox="1"/>
          <p:nvPr userDrawn="1"/>
        </p:nvSpPr>
        <p:spPr>
          <a:xfrm>
            <a:off x="5756468" y="6561475"/>
            <a:ext cx="679063" cy="296525"/>
          </a:xfrm>
          <a:prstGeom prst="rect">
            <a:avLst/>
          </a:prstGeom>
          <a:noFill/>
        </p:spPr>
        <p:txBody>
          <a:bodyPr vert="horz" wrap="square" lIns="0" tIns="0" rIns="0" bIns="0" rtlCol="0" anchor="ctr" anchorCtr="1">
            <a:spAutoFit/>
          </a:bodyPr>
          <a:lstStyle/>
          <a:p>
            <a:pPr algn="ctr">
              <a:spcBef>
                <a:spcPts val="0"/>
              </a:spcBef>
              <a:spcAft>
                <a:spcPts val="0"/>
              </a:spcAft>
            </a:pPr>
            <a:r>
              <a:rPr lang="en-GB" sz="1200">
                <a:solidFill>
                  <a:srgbClr val="FF0000"/>
                </a:solidFill>
                <a:latin typeface="Calibri" panose="020F0502020204030204" pitchFamily="34" charset="0"/>
              </a:rPr>
              <a:t>Public</a:t>
            </a:r>
          </a:p>
        </p:txBody>
      </p:sp>
    </p:spTree>
    <p:extLst>
      <p:ext uri="{BB962C8B-B14F-4D97-AF65-F5344CB8AC3E}">
        <p14:creationId xmlns:p14="http://schemas.microsoft.com/office/powerpoint/2010/main" val="3809281053"/>
      </p:ext>
    </p:extLst>
  </p:cSld>
  <p:clrMap bg1="lt1" tx1="dk1" bg2="lt2" tx2="dk2" accent1="accent1" accent2="accent2" accent3="accent3" accent4="accent4" accent5="accent5" accent6="accent6" hlink="hlink" folHlink="folHlink"/>
  <p:sldLayoutIdLst>
    <p:sldLayoutId id="2147483751" r:id="rId1"/>
    <p:sldLayoutId id="2147483772" r:id="rId2"/>
    <p:sldLayoutId id="2147483783" r:id="rId3"/>
    <p:sldLayoutId id="2147483773" r:id="rId4"/>
    <p:sldLayoutId id="2147483780" r:id="rId5"/>
    <p:sldLayoutId id="2147483781" r:id="rId6"/>
    <p:sldLayoutId id="2147483782" r:id="rId7"/>
    <p:sldLayoutId id="214748377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E71A754-157D-6441-8267-D9D2BEDFC43F}"/>
              </a:ext>
            </a:extLst>
          </p:cNvPr>
          <p:cNvSpPr txBox="1">
            <a:spLocks/>
          </p:cNvSpPr>
          <p:nvPr/>
        </p:nvSpPr>
        <p:spPr>
          <a:xfrm>
            <a:off x="764641" y="1292548"/>
            <a:ext cx="5386444" cy="2385611"/>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baseline="0">
                <a:solidFill>
                  <a:schemeClr val="tx1"/>
                </a:solidFill>
                <a:latin typeface="Effra Heavy" panose="020B0603020203020204" pitchFamily="34" charset="0"/>
                <a:ea typeface="+mj-ea"/>
                <a:cs typeface="+mj-cs"/>
              </a:defRPr>
            </a:lvl1pPr>
          </a:lstStyle>
          <a:p>
            <a:r>
              <a:rPr lang="en-US" sz="4000" dirty="0">
                <a:solidFill>
                  <a:schemeClr val="tx1">
                    <a:lumMod val="85000"/>
                    <a:lumOff val="15000"/>
                  </a:schemeClr>
                </a:solidFill>
              </a:rPr>
              <a:t>Simple Steps To Improve Equality, Diversity &amp; Inclusion In The Workplace</a:t>
            </a:r>
          </a:p>
        </p:txBody>
      </p:sp>
      <p:cxnSp>
        <p:nvCxnSpPr>
          <p:cNvPr id="6" name="Straight Connector 5">
            <a:extLst>
              <a:ext uri="{FF2B5EF4-FFF2-40B4-BE49-F238E27FC236}">
                <a16:creationId xmlns:a16="http://schemas.microsoft.com/office/drawing/2014/main" id="{BB3C9339-B69E-F542-9DE9-809E77508C41}"/>
              </a:ext>
            </a:extLst>
          </p:cNvPr>
          <p:cNvCxnSpPr>
            <a:cxnSpLocks/>
          </p:cNvCxnSpPr>
          <p:nvPr/>
        </p:nvCxnSpPr>
        <p:spPr>
          <a:xfrm>
            <a:off x="822792" y="3567998"/>
            <a:ext cx="1204557" cy="1"/>
          </a:xfrm>
          <a:prstGeom prst="line">
            <a:avLst/>
          </a:prstGeom>
          <a:ln w="50800">
            <a:solidFill>
              <a:srgbClr val="343433">
                <a:alpha val="99000"/>
              </a:srgb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F3CFA11-6157-B842-8BC2-AB3204CBCF5E}"/>
              </a:ext>
            </a:extLst>
          </p:cNvPr>
          <p:cNvPicPr>
            <a:picLocks noChangeAspect="1"/>
          </p:cNvPicPr>
          <p:nvPr/>
        </p:nvPicPr>
        <p:blipFill>
          <a:blip r:embed="rId2"/>
          <a:stretch>
            <a:fillRect/>
          </a:stretch>
        </p:blipFill>
        <p:spPr>
          <a:xfrm>
            <a:off x="5337190" y="1182378"/>
            <a:ext cx="6021372" cy="4141012"/>
          </a:xfrm>
          <a:prstGeom prst="rect">
            <a:avLst/>
          </a:prstGeom>
        </p:spPr>
      </p:pic>
      <p:sp>
        <p:nvSpPr>
          <p:cNvPr id="2" name="Content Placeholder 11">
            <a:extLst>
              <a:ext uri="{FF2B5EF4-FFF2-40B4-BE49-F238E27FC236}">
                <a16:creationId xmlns:a16="http://schemas.microsoft.com/office/drawing/2014/main" id="{A3E1EDF0-0BBA-E981-5629-37DFE2929D19}"/>
              </a:ext>
            </a:extLst>
          </p:cNvPr>
          <p:cNvSpPr txBox="1">
            <a:spLocks/>
          </p:cNvSpPr>
          <p:nvPr/>
        </p:nvSpPr>
        <p:spPr>
          <a:xfrm>
            <a:off x="709557" y="3907019"/>
            <a:ext cx="2231947" cy="37853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dirty="0">
                <a:latin typeface="Effra Light" panose="020B0604020202020204" charset="0"/>
                <a:cs typeface="Effra Light" panose="020B0604020202020204" charset="0"/>
              </a:rPr>
              <a:t>Steven Bates</a:t>
            </a:r>
          </a:p>
        </p:txBody>
      </p:sp>
    </p:spTree>
    <p:extLst>
      <p:ext uri="{BB962C8B-B14F-4D97-AF65-F5344CB8AC3E}">
        <p14:creationId xmlns:p14="http://schemas.microsoft.com/office/powerpoint/2010/main" val="4257260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C17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80C1D-1CFD-6541-9FA4-5FC4EA1A0EE0}"/>
              </a:ext>
            </a:extLst>
          </p:cNvPr>
          <p:cNvSpPr>
            <a:spLocks noGrp="1"/>
          </p:cNvSpPr>
          <p:nvPr>
            <p:ph type="ctrTitle"/>
          </p:nvPr>
        </p:nvSpPr>
        <p:spPr>
          <a:xfrm>
            <a:off x="821445" y="1120626"/>
            <a:ext cx="4091023" cy="2387600"/>
          </a:xfrm>
        </p:spPr>
        <p:txBody>
          <a:bodyPr>
            <a:normAutofit/>
          </a:bodyPr>
          <a:lstStyle/>
          <a:p>
            <a:pPr algn="l"/>
            <a:r>
              <a:rPr lang="en-US" sz="4000" b="1" dirty="0">
                <a:solidFill>
                  <a:schemeClr val="bg1"/>
                </a:solidFill>
                <a:latin typeface="Effra Heavy" panose="020B0603020203020204" pitchFamily="34" charset="0"/>
                <a:cs typeface="Effra Heavy" panose="020B0603020203020204" pitchFamily="34" charset="0"/>
              </a:rPr>
              <a:t>Please note…</a:t>
            </a:r>
          </a:p>
        </p:txBody>
      </p:sp>
      <p:cxnSp>
        <p:nvCxnSpPr>
          <p:cNvPr id="8" name="Straight Connector 7">
            <a:extLst>
              <a:ext uri="{FF2B5EF4-FFF2-40B4-BE49-F238E27FC236}">
                <a16:creationId xmlns:a16="http://schemas.microsoft.com/office/drawing/2014/main" id="{5A4FB025-E8E7-0C4B-99C7-766B2C613C8F}"/>
              </a:ext>
            </a:extLst>
          </p:cNvPr>
          <p:cNvCxnSpPr>
            <a:cxnSpLocks/>
          </p:cNvCxnSpPr>
          <p:nvPr/>
        </p:nvCxnSpPr>
        <p:spPr>
          <a:xfrm>
            <a:off x="925210" y="3762227"/>
            <a:ext cx="1206229"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18490CB-4C19-E449-83C5-3C1537EE5340}"/>
              </a:ext>
            </a:extLst>
          </p:cNvPr>
          <p:cNvPicPr>
            <a:picLocks noChangeAspect="1"/>
          </p:cNvPicPr>
          <p:nvPr/>
        </p:nvPicPr>
        <p:blipFill>
          <a:blip r:embed="rId3"/>
          <a:stretch>
            <a:fillRect/>
          </a:stretch>
        </p:blipFill>
        <p:spPr>
          <a:xfrm>
            <a:off x="5216670" y="1477609"/>
            <a:ext cx="6035959" cy="4061233"/>
          </a:xfrm>
          <a:prstGeom prst="rect">
            <a:avLst/>
          </a:prstGeom>
        </p:spPr>
      </p:pic>
      <p:sp>
        <p:nvSpPr>
          <p:cNvPr id="6" name="Rectangle 5">
            <a:extLst>
              <a:ext uri="{FF2B5EF4-FFF2-40B4-BE49-F238E27FC236}">
                <a16:creationId xmlns:a16="http://schemas.microsoft.com/office/drawing/2014/main" id="{E29BD7EC-DD62-4BB3-9046-530FF67415E0}"/>
              </a:ext>
            </a:extLst>
          </p:cNvPr>
          <p:cNvSpPr/>
          <p:nvPr/>
        </p:nvSpPr>
        <p:spPr>
          <a:xfrm>
            <a:off x="821445" y="4016229"/>
            <a:ext cx="3791324" cy="523220"/>
          </a:xfrm>
          <a:prstGeom prst="rect">
            <a:avLst/>
          </a:prstGeom>
        </p:spPr>
        <p:txBody>
          <a:bodyPr wrap="square">
            <a:spAutoFit/>
          </a:bodyPr>
          <a:lstStyle/>
          <a:p>
            <a:r>
              <a:rPr lang="en-GB" sz="1400" dirty="0">
                <a:solidFill>
                  <a:schemeClr val="bg1"/>
                </a:solidFill>
                <a:latin typeface="Effra Light" panose="020B0403020203020204" pitchFamily="34" charset="0"/>
                <a:cs typeface="Effra Light" panose="020B0403020203020204" pitchFamily="34" charset="0"/>
              </a:rPr>
              <a:t>The detail contained within this e-learning session is based on GB employment legislation.</a:t>
            </a:r>
          </a:p>
        </p:txBody>
      </p:sp>
    </p:spTree>
    <p:extLst>
      <p:ext uri="{BB962C8B-B14F-4D97-AF65-F5344CB8AC3E}">
        <p14:creationId xmlns:p14="http://schemas.microsoft.com/office/powerpoint/2010/main" val="2048223154"/>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D0A0E5-40C2-45BA-A579-20DA4790CDA2}"/>
              </a:ext>
            </a:extLst>
          </p:cNvPr>
          <p:cNvPicPr>
            <a:picLocks noChangeAspect="1"/>
          </p:cNvPicPr>
          <p:nvPr/>
        </p:nvPicPr>
        <p:blipFill>
          <a:blip r:embed="rId2"/>
          <a:stretch>
            <a:fillRect/>
          </a:stretch>
        </p:blipFill>
        <p:spPr>
          <a:xfrm>
            <a:off x="718612" y="2772280"/>
            <a:ext cx="2778214" cy="2298209"/>
          </a:xfrm>
          <a:prstGeom prst="rect">
            <a:avLst/>
          </a:prstGeom>
        </p:spPr>
      </p:pic>
      <p:sp>
        <p:nvSpPr>
          <p:cNvPr id="11" name="Title 10"/>
          <p:cNvSpPr>
            <a:spLocks noGrp="1"/>
          </p:cNvSpPr>
          <p:nvPr>
            <p:ph type="title"/>
          </p:nvPr>
        </p:nvSpPr>
        <p:spPr/>
        <p:txBody>
          <a:bodyPr/>
          <a:lstStyle/>
          <a:p>
            <a:r>
              <a:rPr lang="en-GB" dirty="0"/>
              <a:t>Today we’ll cover…</a:t>
            </a:r>
          </a:p>
        </p:txBody>
      </p:sp>
      <p:sp>
        <p:nvSpPr>
          <p:cNvPr id="12" name="Content Placeholder 11"/>
          <p:cNvSpPr>
            <a:spLocks noGrp="1"/>
          </p:cNvSpPr>
          <p:nvPr>
            <p:ph sz="quarter" idx="10"/>
          </p:nvPr>
        </p:nvSpPr>
        <p:spPr>
          <a:xfrm>
            <a:off x="5530468" y="1561641"/>
            <a:ext cx="7375113" cy="3734717"/>
          </a:xfrm>
        </p:spPr>
        <p:txBody>
          <a:bodyPr>
            <a:noAutofit/>
          </a:bodyPr>
          <a:lstStyle/>
          <a:p>
            <a:r>
              <a:rPr lang="en-GB" sz="2000" dirty="0">
                <a:latin typeface="Effra Light" panose="020B0604020202020204" charset="0"/>
                <a:cs typeface="Effra Light" panose="020B0604020202020204" charset="0"/>
              </a:rPr>
              <a:t>Equal Opportunities in the Workplace</a:t>
            </a:r>
          </a:p>
          <a:p>
            <a:pPr marL="0" indent="0">
              <a:buNone/>
            </a:pPr>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The 9 Protected characteristics in UK Law</a:t>
            </a:r>
          </a:p>
          <a:p>
            <a:pPr marL="0" indent="0">
              <a:buNone/>
            </a:pPr>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Promoting Equality &amp; Diversity</a:t>
            </a:r>
          </a:p>
          <a:p>
            <a:pPr marL="0" indent="0">
              <a:buNone/>
            </a:pPr>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LGBTQ+ Inclusivity</a:t>
            </a:r>
          </a:p>
          <a:p>
            <a:pPr marL="0" indent="0">
              <a:buNone/>
            </a:pPr>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What Policies you need </a:t>
            </a:r>
          </a:p>
        </p:txBody>
      </p:sp>
    </p:spTree>
    <p:extLst>
      <p:ext uri="{BB962C8B-B14F-4D97-AF65-F5344CB8AC3E}">
        <p14:creationId xmlns:p14="http://schemas.microsoft.com/office/powerpoint/2010/main" val="1858041571"/>
      </p:ext>
    </p:extLst>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611" y="504265"/>
            <a:ext cx="3277605" cy="1534280"/>
          </a:xfrm>
        </p:spPr>
        <p:txBody>
          <a:bodyPr/>
          <a:lstStyle/>
          <a:p>
            <a:r>
              <a:rPr lang="en-GB" dirty="0"/>
              <a:t>Equal Pay</a:t>
            </a:r>
          </a:p>
        </p:txBody>
      </p:sp>
      <p:sp>
        <p:nvSpPr>
          <p:cNvPr id="5" name="Content Placeholder 4"/>
          <p:cNvSpPr>
            <a:spLocks noGrp="1"/>
          </p:cNvSpPr>
          <p:nvPr>
            <p:ph sz="quarter" idx="10"/>
          </p:nvPr>
        </p:nvSpPr>
        <p:spPr>
          <a:xfrm>
            <a:off x="4216553" y="1114869"/>
            <a:ext cx="7736748" cy="4628261"/>
          </a:xfrm>
        </p:spPr>
        <p:txBody>
          <a:bodyPr>
            <a:normAutofit/>
          </a:bodyPr>
          <a:lstStyle/>
          <a:p>
            <a:pPr marL="0" indent="0">
              <a:buNone/>
            </a:pPr>
            <a:r>
              <a:rPr lang="en-GB" sz="2000" b="1" dirty="0">
                <a:latin typeface="Effra Light" panose="020B0604020202020204" charset="0"/>
                <a:cs typeface="Effra Light" panose="020B0604020202020204" charset="0"/>
              </a:rPr>
              <a:t>Men and women are legally entitled to receive equal pay for equal work;</a:t>
            </a:r>
          </a:p>
          <a:p>
            <a:pPr marL="0" indent="0">
              <a:buNone/>
            </a:pPr>
            <a:endParaRPr lang="en-GB" sz="2000" b="1"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A ‘sex equality clause’ is automatically implied into all contracts of employment;</a:t>
            </a:r>
          </a:p>
          <a:p>
            <a:r>
              <a:rPr lang="en-GB" sz="2000" dirty="0">
                <a:latin typeface="Effra Light" panose="020B0604020202020204" charset="0"/>
                <a:cs typeface="Effra Light" panose="020B0604020202020204" charset="0"/>
              </a:rPr>
              <a:t>‘Equal pay’ covers all terms e.g. pay, holiday, benefits, etc.;</a:t>
            </a:r>
          </a:p>
          <a:p>
            <a:r>
              <a:rPr lang="en-GB" sz="2000" dirty="0">
                <a:latin typeface="Effra Light" panose="020B0604020202020204" charset="0"/>
                <a:cs typeface="Effra Light" panose="020B0604020202020204" charset="0"/>
              </a:rPr>
              <a:t>‘Equal work’ includes like work, work rated as equivalent and work of equal value;</a:t>
            </a:r>
          </a:p>
          <a:p>
            <a:r>
              <a:rPr lang="en-GB" sz="2000" dirty="0">
                <a:latin typeface="Effra Light" panose="020B0604020202020204" charset="0"/>
                <a:cs typeface="Effra Light" panose="020B0604020202020204" charset="0"/>
              </a:rPr>
              <a:t>Can make an employment tribunal claim six months after the last day of employment;</a:t>
            </a:r>
          </a:p>
          <a:p>
            <a:r>
              <a:rPr lang="en-GB" sz="2000" dirty="0">
                <a:latin typeface="Effra Light" panose="020B0604020202020204" charset="0"/>
                <a:cs typeface="Effra Light" panose="020B0604020202020204" charset="0"/>
              </a:rPr>
              <a:t>Damages can include the amount of the unequal pay for the previous six years. </a:t>
            </a:r>
          </a:p>
        </p:txBody>
      </p:sp>
      <p:pic>
        <p:nvPicPr>
          <p:cNvPr id="4" name="Picture 3">
            <a:extLst>
              <a:ext uri="{FF2B5EF4-FFF2-40B4-BE49-F238E27FC236}">
                <a16:creationId xmlns:a16="http://schemas.microsoft.com/office/drawing/2014/main" id="{6DD29F85-D606-E549-B1AD-3ED407480668}"/>
              </a:ext>
            </a:extLst>
          </p:cNvPr>
          <p:cNvPicPr>
            <a:picLocks noChangeAspect="1"/>
          </p:cNvPicPr>
          <p:nvPr/>
        </p:nvPicPr>
        <p:blipFill>
          <a:blip r:embed="rId3"/>
          <a:stretch>
            <a:fillRect/>
          </a:stretch>
        </p:blipFill>
        <p:spPr>
          <a:xfrm>
            <a:off x="634590" y="3114675"/>
            <a:ext cx="2739558" cy="2721769"/>
          </a:xfrm>
          <a:prstGeom prst="rect">
            <a:avLst/>
          </a:prstGeom>
        </p:spPr>
      </p:pic>
    </p:spTree>
    <p:extLst>
      <p:ext uri="{BB962C8B-B14F-4D97-AF65-F5344CB8AC3E}">
        <p14:creationId xmlns:p14="http://schemas.microsoft.com/office/powerpoint/2010/main" val="158551919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Equal Pay</a:t>
            </a:r>
          </a:p>
        </p:txBody>
      </p:sp>
      <p:sp>
        <p:nvSpPr>
          <p:cNvPr id="5" name="Content Placeholder 4"/>
          <p:cNvSpPr>
            <a:spLocks noGrp="1"/>
          </p:cNvSpPr>
          <p:nvPr>
            <p:ph sz="quarter" idx="10"/>
          </p:nvPr>
        </p:nvSpPr>
        <p:spPr>
          <a:xfrm>
            <a:off x="4794048" y="1207300"/>
            <a:ext cx="7096390" cy="4443400"/>
          </a:xfrm>
        </p:spPr>
        <p:txBody>
          <a:bodyPr>
            <a:normAutofit/>
          </a:bodyPr>
          <a:lstStyle/>
          <a:p>
            <a:pPr marL="0" indent="0">
              <a:buNone/>
            </a:pPr>
            <a:r>
              <a:rPr lang="en-GB" sz="2000" b="1" dirty="0">
                <a:latin typeface="Effra Light" panose="020B0604020202020204" charset="0"/>
                <a:cs typeface="Effra Light" panose="020B0604020202020204" charset="0"/>
              </a:rPr>
              <a:t>Employers have a ‘material factor’ defence where they can show the reason for the difference was not because of sex, but because of a material factor;</a:t>
            </a:r>
          </a:p>
          <a:p>
            <a:r>
              <a:rPr lang="en-GB" sz="2000" dirty="0">
                <a:latin typeface="Effra Light" panose="020B0604020202020204" charset="0"/>
                <a:cs typeface="Effra Light" panose="020B0604020202020204" charset="0"/>
              </a:rPr>
              <a:t>Length of service;</a:t>
            </a:r>
          </a:p>
          <a:p>
            <a:r>
              <a:rPr lang="en-GB" sz="2000" dirty="0">
                <a:latin typeface="Effra Light" panose="020B0604020202020204" charset="0"/>
                <a:cs typeface="Effra Light" panose="020B0604020202020204" charset="0"/>
              </a:rPr>
              <a:t>Differences in work;</a:t>
            </a:r>
          </a:p>
          <a:p>
            <a:r>
              <a:rPr lang="en-GB" sz="2000" dirty="0">
                <a:latin typeface="Effra Light" panose="020B0604020202020204" charset="0"/>
                <a:cs typeface="Effra Light" panose="020B0604020202020204" charset="0"/>
              </a:rPr>
              <a:t>Geographical differences;</a:t>
            </a:r>
          </a:p>
          <a:p>
            <a:r>
              <a:rPr lang="en-GB" sz="2000" dirty="0">
                <a:latin typeface="Effra Light" panose="020B0604020202020204" charset="0"/>
                <a:cs typeface="Effra Light" panose="020B0604020202020204" charset="0"/>
              </a:rPr>
              <a:t>Market forces;</a:t>
            </a:r>
          </a:p>
          <a:p>
            <a:r>
              <a:rPr lang="en-GB" sz="2000" dirty="0">
                <a:latin typeface="Effra Light" panose="020B0604020202020204" charset="0"/>
                <a:cs typeface="Effra Light" panose="020B0604020202020204" charset="0"/>
              </a:rPr>
              <a:t>Pay protection. </a:t>
            </a:r>
          </a:p>
          <a:p>
            <a:endParaRPr lang="en-GB" sz="2000" dirty="0">
              <a:latin typeface="Effra Light" panose="020B0604020202020204" charset="0"/>
              <a:cs typeface="Effra Light" panose="020B0604020202020204" charset="0"/>
            </a:endParaRPr>
          </a:p>
          <a:p>
            <a:pPr marL="0" indent="0">
              <a:buNone/>
            </a:pPr>
            <a:r>
              <a:rPr lang="en-GB" sz="2000" dirty="0">
                <a:latin typeface="Effra Light" panose="020B0604020202020204" charset="0"/>
                <a:cs typeface="Effra Light" panose="020B0604020202020204" charset="0"/>
              </a:rPr>
              <a:t>Cannot restrict staff talking about pay where the purpose is to determine if they are being paid unlawfully.</a:t>
            </a:r>
          </a:p>
        </p:txBody>
      </p:sp>
      <p:pic>
        <p:nvPicPr>
          <p:cNvPr id="6" name="Picture 5">
            <a:extLst>
              <a:ext uri="{FF2B5EF4-FFF2-40B4-BE49-F238E27FC236}">
                <a16:creationId xmlns:a16="http://schemas.microsoft.com/office/drawing/2014/main" id="{9991186B-44FE-40CF-9126-2FDCEFEDD843}"/>
              </a:ext>
            </a:extLst>
          </p:cNvPr>
          <p:cNvPicPr>
            <a:picLocks noChangeAspect="1"/>
          </p:cNvPicPr>
          <p:nvPr/>
        </p:nvPicPr>
        <p:blipFill>
          <a:blip r:embed="rId3"/>
          <a:stretch>
            <a:fillRect/>
          </a:stretch>
        </p:blipFill>
        <p:spPr>
          <a:xfrm>
            <a:off x="718612" y="2956309"/>
            <a:ext cx="3028537" cy="2037720"/>
          </a:xfrm>
          <a:prstGeom prst="rect">
            <a:avLst/>
          </a:prstGeom>
        </p:spPr>
      </p:pic>
    </p:spTree>
    <p:extLst>
      <p:ext uri="{BB962C8B-B14F-4D97-AF65-F5344CB8AC3E}">
        <p14:creationId xmlns:p14="http://schemas.microsoft.com/office/powerpoint/2010/main" val="319057178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611" y="504265"/>
            <a:ext cx="3131869" cy="1534280"/>
          </a:xfrm>
        </p:spPr>
        <p:txBody>
          <a:bodyPr/>
          <a:lstStyle/>
          <a:p>
            <a:r>
              <a:rPr lang="en-GB" sz="2400" dirty="0"/>
              <a:t>Gender Pay Gap</a:t>
            </a:r>
          </a:p>
        </p:txBody>
      </p:sp>
      <p:sp>
        <p:nvSpPr>
          <p:cNvPr id="5" name="Content Placeholder 4"/>
          <p:cNvSpPr>
            <a:spLocks noGrp="1"/>
          </p:cNvSpPr>
          <p:nvPr>
            <p:ph sz="quarter" idx="10"/>
          </p:nvPr>
        </p:nvSpPr>
        <p:spPr>
          <a:xfrm>
            <a:off x="4613162" y="535280"/>
            <a:ext cx="7299311" cy="5787440"/>
          </a:xfrm>
        </p:spPr>
        <p:txBody>
          <a:bodyPr>
            <a:normAutofit/>
          </a:bodyPr>
          <a:lstStyle/>
          <a:p>
            <a:pPr marL="0" indent="0">
              <a:buNone/>
            </a:pPr>
            <a:r>
              <a:rPr lang="en-GB" sz="2000" b="1" dirty="0">
                <a:latin typeface="Effra Light" panose="020B0604020202020204" charset="0"/>
                <a:cs typeface="Effra Light" panose="020B0604020202020204" charset="0"/>
              </a:rPr>
              <a:t>Mandatory gender pay gap reporting was introduced in 2017, with first reports being published in 2018.</a:t>
            </a:r>
          </a:p>
          <a:p>
            <a:endParaRPr lang="en-GB" sz="2000" dirty="0">
              <a:latin typeface="Effra Light" panose="020B0604020202020204" charset="0"/>
              <a:cs typeface="Effra Light" panose="020B0604020202020204" charset="0"/>
            </a:endParaRPr>
          </a:p>
          <a:p>
            <a:pPr marL="0" indent="0">
              <a:buNone/>
            </a:pPr>
            <a:r>
              <a:rPr lang="en-GB" sz="2000" dirty="0">
                <a:latin typeface="Effra Light" panose="020B0604020202020204" charset="0"/>
                <a:cs typeface="Effra Light" panose="020B0604020202020204" charset="0"/>
              </a:rPr>
              <a:t>The existence of a gender pay gap does not mean discrimination has occurred, there may be non-discriminatory reasons such as:</a:t>
            </a:r>
          </a:p>
          <a:p>
            <a:r>
              <a:rPr lang="en-GB" sz="2000" dirty="0">
                <a:latin typeface="Effra Light" panose="020B0604020202020204" charset="0"/>
                <a:cs typeface="Effra Light" panose="020B0604020202020204" charset="0"/>
              </a:rPr>
              <a:t>Part-time v full-time workers;</a:t>
            </a:r>
          </a:p>
          <a:p>
            <a:r>
              <a:rPr lang="en-GB" sz="2000" dirty="0">
                <a:latin typeface="Effra Light" panose="020B0604020202020204" charset="0"/>
                <a:cs typeface="Effra Light" panose="020B0604020202020204" charset="0"/>
              </a:rPr>
              <a:t>Lack of a particular gender within the sector;</a:t>
            </a:r>
          </a:p>
          <a:p>
            <a:r>
              <a:rPr lang="en-GB" sz="2000" dirty="0">
                <a:latin typeface="Effra Light" panose="020B0604020202020204" charset="0"/>
                <a:cs typeface="Effra Light" panose="020B0604020202020204" charset="0"/>
              </a:rPr>
              <a:t>Career breaks having an effect on training and promotion opportunities</a:t>
            </a:r>
          </a:p>
          <a:p>
            <a:r>
              <a:rPr lang="en-GB" sz="2000" dirty="0">
                <a:latin typeface="Effra Light" panose="020B0604020202020204" charset="0"/>
                <a:cs typeface="Effra Light" panose="020B0604020202020204" charset="0"/>
              </a:rPr>
              <a:t>For reports in 2021 and 2022 those on furlough not in receipt of full pay were not included: this could have skewed results.  </a:t>
            </a:r>
          </a:p>
          <a:p>
            <a:endParaRPr lang="en-GB" sz="2000" dirty="0">
              <a:latin typeface="Effra Light" panose="020B0604020202020204" charset="0"/>
              <a:cs typeface="Effra Light" panose="020B0604020202020204" charset="0"/>
            </a:endParaRPr>
          </a:p>
          <a:p>
            <a:pPr marL="0" indent="0">
              <a:buNone/>
            </a:pPr>
            <a:r>
              <a:rPr lang="en-GB" sz="2000" dirty="0">
                <a:latin typeface="Effra Light" panose="020B0604020202020204" charset="0"/>
                <a:cs typeface="Effra Light" panose="020B0604020202020204" charset="0"/>
              </a:rPr>
              <a:t>Where a gender pay gap is identified, employers can outline steps they will take to reduce or remove the gap. </a:t>
            </a:r>
          </a:p>
          <a:p>
            <a:endParaRPr lang="en-GB" sz="2000" dirty="0">
              <a:latin typeface="Effra Light" panose="020B0604020202020204" charset="0"/>
              <a:cs typeface="Effra Light" panose="020B0604020202020204" charset="0"/>
            </a:endParaRPr>
          </a:p>
          <a:p>
            <a:endParaRPr lang="en-GB" sz="2000" dirty="0">
              <a:latin typeface="Effra Light" panose="020B0604020202020204" charset="0"/>
              <a:cs typeface="Effra Light" panose="020B0604020202020204" charset="0"/>
            </a:endParaRPr>
          </a:p>
          <a:p>
            <a:endParaRPr lang="en-GB" sz="2000" dirty="0">
              <a:latin typeface="Effra Light" panose="020B0604020202020204" charset="0"/>
              <a:cs typeface="Effra Light" panose="020B0604020202020204" charset="0"/>
            </a:endParaRPr>
          </a:p>
          <a:p>
            <a:endParaRPr lang="en-GB" sz="2000" dirty="0">
              <a:latin typeface="Effra Light" panose="020B0604020202020204" charset="0"/>
              <a:cs typeface="Effra Light" panose="020B0604020202020204" charset="0"/>
            </a:endParaRPr>
          </a:p>
        </p:txBody>
      </p:sp>
      <p:pic>
        <p:nvPicPr>
          <p:cNvPr id="8" name="Picture 7">
            <a:extLst>
              <a:ext uri="{FF2B5EF4-FFF2-40B4-BE49-F238E27FC236}">
                <a16:creationId xmlns:a16="http://schemas.microsoft.com/office/drawing/2014/main" id="{F3E0C89F-5206-DD47-A4A4-FB4D8E1493F3}"/>
              </a:ext>
            </a:extLst>
          </p:cNvPr>
          <p:cNvPicPr>
            <a:picLocks noChangeAspect="1"/>
          </p:cNvPicPr>
          <p:nvPr/>
        </p:nvPicPr>
        <p:blipFill>
          <a:blip r:embed="rId3"/>
          <a:stretch>
            <a:fillRect/>
          </a:stretch>
        </p:blipFill>
        <p:spPr>
          <a:xfrm>
            <a:off x="868620" y="2734422"/>
            <a:ext cx="2350400" cy="3262725"/>
          </a:xfrm>
          <a:prstGeom prst="rect">
            <a:avLst/>
          </a:prstGeom>
        </p:spPr>
      </p:pic>
    </p:spTree>
    <p:extLst>
      <p:ext uri="{BB962C8B-B14F-4D97-AF65-F5344CB8AC3E}">
        <p14:creationId xmlns:p14="http://schemas.microsoft.com/office/powerpoint/2010/main" val="217993485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B1FA-9AD9-4C81-9ACE-1E494EA5465A}"/>
              </a:ext>
            </a:extLst>
          </p:cNvPr>
          <p:cNvSpPr>
            <a:spLocks noGrp="1"/>
          </p:cNvSpPr>
          <p:nvPr>
            <p:ph type="title"/>
          </p:nvPr>
        </p:nvSpPr>
        <p:spPr>
          <a:xfrm>
            <a:off x="718612" y="504265"/>
            <a:ext cx="3401696" cy="1534280"/>
          </a:xfrm>
        </p:spPr>
        <p:txBody>
          <a:bodyPr/>
          <a:lstStyle/>
          <a:p>
            <a:r>
              <a:rPr lang="en-GB" dirty="0"/>
              <a:t>The Nine Protected Characteristics in UK Law</a:t>
            </a:r>
          </a:p>
        </p:txBody>
      </p:sp>
      <p:sp>
        <p:nvSpPr>
          <p:cNvPr id="3" name="Content Placeholder 2">
            <a:extLst>
              <a:ext uri="{FF2B5EF4-FFF2-40B4-BE49-F238E27FC236}">
                <a16:creationId xmlns:a16="http://schemas.microsoft.com/office/drawing/2014/main" id="{C25B734D-59C2-44D7-A16B-9323A227A497}"/>
              </a:ext>
            </a:extLst>
          </p:cNvPr>
          <p:cNvSpPr>
            <a:spLocks noGrp="1"/>
          </p:cNvSpPr>
          <p:nvPr>
            <p:ph sz="quarter" idx="10"/>
          </p:nvPr>
        </p:nvSpPr>
        <p:spPr>
          <a:xfrm>
            <a:off x="5552501" y="1171473"/>
            <a:ext cx="6404039" cy="4515053"/>
          </a:xfrm>
        </p:spPr>
        <p:txBody>
          <a:bodyPr>
            <a:normAutofit lnSpcReduction="10000"/>
          </a:bodyPr>
          <a:lstStyle/>
          <a:p>
            <a:pPr marL="0" indent="0">
              <a:buNone/>
            </a:pPr>
            <a:r>
              <a:rPr lang="en-GB" sz="2000" b="1" dirty="0">
                <a:latin typeface="Effra Light" panose="020B0604020202020204" charset="0"/>
                <a:cs typeface="Effra Light" panose="020B0604020202020204" charset="0"/>
              </a:rPr>
              <a:t>The Equality Act 2010 provides the following protected characteristics list:</a:t>
            </a:r>
          </a:p>
          <a:p>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Age</a:t>
            </a:r>
          </a:p>
          <a:p>
            <a:r>
              <a:rPr lang="en-GB" sz="2000" dirty="0">
                <a:latin typeface="Effra Light" panose="020B0604020202020204" charset="0"/>
                <a:cs typeface="Effra Light" panose="020B0604020202020204" charset="0"/>
              </a:rPr>
              <a:t>Disability</a:t>
            </a:r>
          </a:p>
          <a:p>
            <a:r>
              <a:rPr lang="en-GB" sz="2000" dirty="0">
                <a:latin typeface="Effra Light" panose="020B0604020202020204" charset="0"/>
                <a:cs typeface="Effra Light" panose="020B0604020202020204" charset="0"/>
              </a:rPr>
              <a:t>Gender reassignment</a:t>
            </a:r>
          </a:p>
          <a:p>
            <a:r>
              <a:rPr lang="en-GB" sz="2000" dirty="0">
                <a:latin typeface="Effra Light" panose="020B0604020202020204" charset="0"/>
                <a:cs typeface="Effra Light" panose="020B0604020202020204" charset="0"/>
              </a:rPr>
              <a:t>Marriage and civil partnership</a:t>
            </a:r>
          </a:p>
          <a:p>
            <a:r>
              <a:rPr lang="en-GB" sz="2000" dirty="0">
                <a:latin typeface="Effra Light" panose="020B0604020202020204" charset="0"/>
                <a:cs typeface="Effra Light" panose="020B0604020202020204" charset="0"/>
              </a:rPr>
              <a:t>Pregnancy and maternity</a:t>
            </a:r>
          </a:p>
          <a:p>
            <a:r>
              <a:rPr lang="en-GB" sz="2000" dirty="0">
                <a:latin typeface="Effra Light" panose="020B0604020202020204" charset="0"/>
                <a:cs typeface="Effra Light" panose="020B0604020202020204" charset="0"/>
              </a:rPr>
              <a:t>Race</a:t>
            </a:r>
          </a:p>
          <a:p>
            <a:r>
              <a:rPr lang="en-GB" sz="2000" dirty="0">
                <a:latin typeface="Effra Light" panose="020B0604020202020204" charset="0"/>
                <a:cs typeface="Effra Light" panose="020B0604020202020204" charset="0"/>
              </a:rPr>
              <a:t>Religion or belief</a:t>
            </a:r>
          </a:p>
          <a:p>
            <a:r>
              <a:rPr lang="en-GB" sz="2000" dirty="0">
                <a:latin typeface="Effra Light" panose="020B0604020202020204" charset="0"/>
                <a:cs typeface="Effra Light" panose="020B0604020202020204" charset="0"/>
              </a:rPr>
              <a:t>Sex</a:t>
            </a:r>
          </a:p>
          <a:p>
            <a:r>
              <a:rPr lang="en-GB" sz="2000" dirty="0">
                <a:latin typeface="Effra Light" panose="020B0604020202020204" charset="0"/>
                <a:cs typeface="Effra Light" panose="020B0604020202020204" charset="0"/>
              </a:rPr>
              <a:t>Sexual orientation</a:t>
            </a:r>
          </a:p>
        </p:txBody>
      </p:sp>
    </p:spTree>
    <p:extLst>
      <p:ext uri="{BB962C8B-B14F-4D97-AF65-F5344CB8AC3E}">
        <p14:creationId xmlns:p14="http://schemas.microsoft.com/office/powerpoint/2010/main" val="3359211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Age</a:t>
            </a:r>
          </a:p>
        </p:txBody>
      </p:sp>
      <p:sp>
        <p:nvSpPr>
          <p:cNvPr id="5" name="Content Placeholder 4"/>
          <p:cNvSpPr>
            <a:spLocks noGrp="1"/>
          </p:cNvSpPr>
          <p:nvPr>
            <p:ph sz="quarter" idx="10"/>
          </p:nvPr>
        </p:nvSpPr>
        <p:spPr>
          <a:xfrm>
            <a:off x="4417764" y="621305"/>
            <a:ext cx="7381301" cy="5615389"/>
          </a:xfrm>
        </p:spPr>
        <p:txBody>
          <a:bodyPr>
            <a:normAutofit fontScale="92500" lnSpcReduction="10000"/>
          </a:bodyPr>
          <a:lstStyle/>
          <a:p>
            <a:pPr marL="0" lvl="0" indent="0">
              <a:lnSpc>
                <a:spcPct val="150000"/>
              </a:lnSpc>
              <a:buNone/>
            </a:pPr>
            <a:r>
              <a:rPr lang="en-GB" sz="1600" b="1" dirty="0">
                <a:latin typeface="Effra Light" panose="020B0403020203020204" pitchFamily="34" charset="0"/>
                <a:cs typeface="Effra Light" panose="020B0403020203020204" pitchFamily="34" charset="0"/>
              </a:rPr>
              <a:t>Available data shows that over 40% of employees in their 50s experienced age discrimination at work. Younger generations also tend to struggle with accessing and securing employment.</a:t>
            </a:r>
          </a:p>
          <a:p>
            <a:pPr>
              <a:lnSpc>
                <a:spcPct val="150000"/>
              </a:lnSpc>
            </a:pPr>
            <a:r>
              <a:rPr lang="en-GB" sz="1600" dirty="0">
                <a:latin typeface="Effra Light" panose="020B0403020203020204" pitchFamily="34" charset="0"/>
                <a:cs typeface="Effra Light" panose="020B0403020203020204" pitchFamily="34" charset="0"/>
              </a:rPr>
              <a:t>Recruiting websites still display a worrying number of job ads that use discriminating requirements, such as 3-5 years of experience. A young candidate, fresh out of training, cannot have years of experience in their field and end up excluded from the start. </a:t>
            </a:r>
          </a:p>
          <a:p>
            <a:pPr>
              <a:lnSpc>
                <a:spcPct val="150000"/>
              </a:lnSpc>
            </a:pPr>
            <a:r>
              <a:rPr lang="en-GB" sz="1600" dirty="0">
                <a:latin typeface="Effra Light" panose="020B0403020203020204" pitchFamily="34" charset="0"/>
                <a:cs typeface="Effra Light" panose="020B0403020203020204" pitchFamily="34" charset="0"/>
              </a:rPr>
              <a:t>To avoid discriminating, these ads should specify the exact skills and level of skills needed for the role. Some people learn and progress faster, so setting an expectation in years of experience doesn’t help, one way or another.  </a:t>
            </a:r>
          </a:p>
          <a:p>
            <a:pPr marL="0" lvl="0" indent="0">
              <a:lnSpc>
                <a:spcPct val="150000"/>
              </a:lnSpc>
              <a:buNone/>
            </a:pPr>
            <a:r>
              <a:rPr lang="en-GB" sz="1600" b="1" dirty="0">
                <a:latin typeface="Effra Light" panose="020B0403020203020204" pitchFamily="34" charset="0"/>
                <a:cs typeface="Effra Light" panose="020B0403020203020204" pitchFamily="34" charset="0"/>
              </a:rPr>
              <a:t>You also need to look out for examples of staff discriminating against their colleagues, such as:</a:t>
            </a:r>
          </a:p>
          <a:p>
            <a:pPr>
              <a:lnSpc>
                <a:spcPct val="150000"/>
              </a:lnSpc>
            </a:pPr>
            <a:r>
              <a:rPr lang="en-GB" sz="1600" dirty="0">
                <a:latin typeface="Effra Light" panose="020B0403020203020204" pitchFamily="34" charset="0"/>
                <a:cs typeface="Effra Light" panose="020B0403020203020204" pitchFamily="34" charset="0"/>
              </a:rPr>
              <a:t>Using inappropriate language to describe staff members in a specific age group</a:t>
            </a:r>
          </a:p>
          <a:p>
            <a:pPr>
              <a:lnSpc>
                <a:spcPct val="150000"/>
              </a:lnSpc>
            </a:pPr>
            <a:r>
              <a:rPr lang="en-GB" sz="1600" dirty="0">
                <a:latin typeface="Effra Light" panose="020B0403020203020204" pitchFamily="34" charset="0"/>
                <a:cs typeface="Effra Light" panose="020B0403020203020204" pitchFamily="34" charset="0"/>
              </a:rPr>
              <a:t>Excluding employees of a certain age from team activities, in work or social situations</a:t>
            </a:r>
          </a:p>
          <a:p>
            <a:pPr>
              <a:lnSpc>
                <a:spcPct val="150000"/>
              </a:lnSpc>
            </a:pPr>
            <a:r>
              <a:rPr lang="en-GB" sz="1600" dirty="0">
                <a:latin typeface="Effra Light" panose="020B0403020203020204" pitchFamily="34" charset="0"/>
                <a:cs typeface="Effra Light" panose="020B0403020203020204" pitchFamily="34" charset="0"/>
              </a:rPr>
              <a:t>Skipping team members from promotions or projects due to their age</a:t>
            </a:r>
          </a:p>
        </p:txBody>
      </p:sp>
      <p:pic>
        <p:nvPicPr>
          <p:cNvPr id="8" name="Picture 7">
            <a:extLst>
              <a:ext uri="{FF2B5EF4-FFF2-40B4-BE49-F238E27FC236}">
                <a16:creationId xmlns:a16="http://schemas.microsoft.com/office/drawing/2014/main" id="{C7D03726-4067-9146-84CB-7203A71DE09B}"/>
              </a:ext>
            </a:extLst>
          </p:cNvPr>
          <p:cNvPicPr>
            <a:picLocks noChangeAspect="1"/>
          </p:cNvPicPr>
          <p:nvPr/>
        </p:nvPicPr>
        <p:blipFill>
          <a:blip r:embed="rId3"/>
          <a:stretch>
            <a:fillRect/>
          </a:stretch>
        </p:blipFill>
        <p:spPr>
          <a:xfrm>
            <a:off x="718612" y="2939083"/>
            <a:ext cx="2716840" cy="2920142"/>
          </a:xfrm>
          <a:prstGeom prst="rect">
            <a:avLst/>
          </a:prstGeom>
        </p:spPr>
      </p:pic>
    </p:spTree>
    <p:extLst>
      <p:ext uri="{BB962C8B-B14F-4D97-AF65-F5344CB8AC3E}">
        <p14:creationId xmlns:p14="http://schemas.microsoft.com/office/powerpoint/2010/main" val="727230790"/>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FC086-D116-4720-952F-1412F54BB5AC}"/>
              </a:ext>
            </a:extLst>
          </p:cNvPr>
          <p:cNvSpPr>
            <a:spLocks noGrp="1"/>
          </p:cNvSpPr>
          <p:nvPr>
            <p:ph type="title"/>
          </p:nvPr>
        </p:nvSpPr>
        <p:spPr/>
        <p:txBody>
          <a:bodyPr/>
          <a:lstStyle/>
          <a:p>
            <a:r>
              <a:rPr lang="en-GB" dirty="0"/>
              <a:t>Disability</a:t>
            </a:r>
          </a:p>
        </p:txBody>
      </p:sp>
      <p:sp>
        <p:nvSpPr>
          <p:cNvPr id="3" name="Content Placeholder 2">
            <a:extLst>
              <a:ext uri="{FF2B5EF4-FFF2-40B4-BE49-F238E27FC236}">
                <a16:creationId xmlns:a16="http://schemas.microsoft.com/office/drawing/2014/main" id="{1F666174-D32F-4B27-9628-E2C439AF182E}"/>
              </a:ext>
            </a:extLst>
          </p:cNvPr>
          <p:cNvSpPr>
            <a:spLocks noGrp="1"/>
          </p:cNvSpPr>
          <p:nvPr>
            <p:ph sz="quarter" idx="10"/>
          </p:nvPr>
        </p:nvSpPr>
        <p:spPr>
          <a:xfrm>
            <a:off x="3536414" y="1103185"/>
            <a:ext cx="8394853" cy="4651629"/>
          </a:xfrm>
        </p:spPr>
        <p:txBody>
          <a:bodyPr>
            <a:normAutofit fontScale="70000" lnSpcReduction="20000"/>
          </a:bodyPr>
          <a:lstStyle/>
          <a:p>
            <a:pPr marL="0" indent="0">
              <a:buNone/>
            </a:pPr>
            <a:r>
              <a:rPr lang="en-GB" b="1" dirty="0">
                <a:latin typeface="Effra Light" panose="020B0604020202020204" charset="0"/>
                <a:cs typeface="Effra Light" panose="020B0604020202020204" charset="0"/>
              </a:rPr>
              <a:t>Disability discrimination occurs when an individual receives less favourable treatment due to a long-term physical or mental injury/difficulty.</a:t>
            </a:r>
          </a:p>
          <a:p>
            <a:endParaRPr lang="en-GB" dirty="0">
              <a:latin typeface="Effra Light" panose="020B0604020202020204" charset="0"/>
              <a:cs typeface="Effra Light" panose="020B0604020202020204" charset="0"/>
            </a:endParaRPr>
          </a:p>
          <a:p>
            <a:r>
              <a:rPr lang="en-GB" dirty="0">
                <a:latin typeface="Effra Light" panose="020B0604020202020204" charset="0"/>
                <a:cs typeface="Effra Light" panose="020B0604020202020204" charset="0"/>
              </a:rPr>
              <a:t>Remember that individuals with certain mental health issues or conditions do highly function. That doesn’t mean they don’t struggle from inflexible workplace rules or environments. An adult with autism who developed great coping skills might hide their situation out of fear of losing their job. However, this means they’ll lack the support that could help them perform much better and live a happier life. And additional stress could break them at a point where you need them most.</a:t>
            </a:r>
          </a:p>
          <a:p>
            <a:r>
              <a:rPr lang="en-GB" dirty="0">
                <a:latin typeface="Effra Light" panose="020B0604020202020204" charset="0"/>
                <a:cs typeface="Effra Light" panose="020B0604020202020204" charset="0"/>
              </a:rPr>
              <a:t>By promoting an inclusive culture, based on trust and supportiveness, you will encourage employees to come forward about their disability. Then you discuss and create reasonable adjustments to enable them to use their full potential at work.</a:t>
            </a:r>
          </a:p>
          <a:p>
            <a:r>
              <a:rPr lang="en-GB" dirty="0">
                <a:latin typeface="Effra Light" panose="020B0604020202020204" charset="0"/>
                <a:cs typeface="Effra Light" panose="020B0604020202020204" charset="0"/>
              </a:rPr>
              <a:t>For somebody on the autistic spectrum, that could mean more flexible working. For an employee with physical impairments, look at adapting the physical environment around them. Remember that cancer and multiple sclerosis classify as physical disabilities by UK law.</a:t>
            </a:r>
          </a:p>
        </p:txBody>
      </p:sp>
    </p:spTree>
    <p:extLst>
      <p:ext uri="{BB962C8B-B14F-4D97-AF65-F5344CB8AC3E}">
        <p14:creationId xmlns:p14="http://schemas.microsoft.com/office/powerpoint/2010/main" val="1411335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B1FA-9AD9-4C81-9ACE-1E494EA5465A}"/>
              </a:ext>
            </a:extLst>
          </p:cNvPr>
          <p:cNvSpPr>
            <a:spLocks noGrp="1"/>
          </p:cNvSpPr>
          <p:nvPr>
            <p:ph type="title"/>
          </p:nvPr>
        </p:nvSpPr>
        <p:spPr>
          <a:xfrm>
            <a:off x="718612" y="504265"/>
            <a:ext cx="3401696" cy="1534280"/>
          </a:xfrm>
        </p:spPr>
        <p:txBody>
          <a:bodyPr/>
          <a:lstStyle/>
          <a:p>
            <a:r>
              <a:rPr lang="en-GB" dirty="0"/>
              <a:t>Gender Reassignment</a:t>
            </a:r>
          </a:p>
        </p:txBody>
      </p:sp>
      <p:sp>
        <p:nvSpPr>
          <p:cNvPr id="3" name="Content Placeholder 2">
            <a:extLst>
              <a:ext uri="{FF2B5EF4-FFF2-40B4-BE49-F238E27FC236}">
                <a16:creationId xmlns:a16="http://schemas.microsoft.com/office/drawing/2014/main" id="{C25B734D-59C2-44D7-A16B-9323A227A497}"/>
              </a:ext>
            </a:extLst>
          </p:cNvPr>
          <p:cNvSpPr>
            <a:spLocks noGrp="1"/>
          </p:cNvSpPr>
          <p:nvPr>
            <p:ph sz="quarter" idx="10"/>
          </p:nvPr>
        </p:nvSpPr>
        <p:spPr>
          <a:xfrm>
            <a:off x="3698762" y="1171473"/>
            <a:ext cx="8195783" cy="4515053"/>
          </a:xfrm>
        </p:spPr>
        <p:txBody>
          <a:bodyPr>
            <a:normAutofit fontScale="92500"/>
          </a:bodyPr>
          <a:lstStyle/>
          <a:p>
            <a:pPr marL="0" indent="0">
              <a:buNone/>
            </a:pPr>
            <a:r>
              <a:rPr lang="en-GB" sz="2000" b="1" dirty="0">
                <a:latin typeface="Effra Light" panose="020B0604020202020204" charset="0"/>
                <a:cs typeface="Effra Light" panose="020B0604020202020204" charset="0"/>
              </a:rPr>
              <a:t>Gender reassignment refers to the process of changing from one sex/gender to another. Treating a member of staff worse because you or your employees suspect they are transexual/transgender means discriminating against them.</a:t>
            </a:r>
          </a:p>
          <a:p>
            <a:pPr marL="0" indent="0">
              <a:buNone/>
            </a:pPr>
            <a:endParaRPr lang="en-GB" sz="2000" dirty="0">
              <a:latin typeface="Effra Light" panose="020B0604020202020204" charset="0"/>
              <a:cs typeface="Effra Light" panose="020B0604020202020204" charset="0"/>
            </a:endParaRPr>
          </a:p>
          <a:p>
            <a:pPr marL="0" indent="0">
              <a:buNone/>
            </a:pPr>
            <a:r>
              <a:rPr lang="en-GB" sz="2000" dirty="0">
                <a:latin typeface="Effra Light" panose="020B0604020202020204" charset="0"/>
                <a:cs typeface="Effra Light" panose="020B0604020202020204" charset="0"/>
              </a:rPr>
              <a:t>Individuals who identify as a different gender than their biological one don’t need to have undergone surgery. This remains a personal choice. Their employer and colleagues must respect their choice and ensure they do not exclude transgender people in the workplace.</a:t>
            </a:r>
          </a:p>
          <a:p>
            <a:pPr marL="0" indent="0">
              <a:buNone/>
            </a:pPr>
            <a:endParaRPr lang="en-GB" sz="2000" dirty="0">
              <a:latin typeface="Effra Light" panose="020B0604020202020204" charset="0"/>
              <a:cs typeface="Effra Light" panose="020B0604020202020204" charset="0"/>
            </a:endParaRPr>
          </a:p>
          <a:p>
            <a:pPr marL="0" indent="0">
              <a:buNone/>
            </a:pPr>
            <a:r>
              <a:rPr lang="en-GB" sz="2000" b="1" dirty="0">
                <a:latin typeface="Effra Light" panose="020B0604020202020204" charset="0"/>
                <a:cs typeface="Effra Light" panose="020B0604020202020204" charset="0"/>
              </a:rPr>
              <a:t>We have seen examples of transgender discrimination such as:</a:t>
            </a:r>
          </a:p>
          <a:p>
            <a:r>
              <a:rPr lang="en-GB" sz="2000" dirty="0">
                <a:latin typeface="Effra Light" panose="020B0604020202020204" charset="0"/>
                <a:cs typeface="Effra Light" panose="020B0604020202020204" charset="0"/>
              </a:rPr>
              <a:t>Removing an employee from a client facing position, out of public view</a:t>
            </a:r>
          </a:p>
          <a:p>
            <a:r>
              <a:rPr lang="en-GB" sz="2000" dirty="0">
                <a:latin typeface="Effra Light" panose="020B0604020202020204" charset="0"/>
                <a:cs typeface="Effra Light" panose="020B0604020202020204" charset="0"/>
              </a:rPr>
              <a:t>Allowing hurtful comments from other employees as “banter”</a:t>
            </a:r>
          </a:p>
          <a:p>
            <a:r>
              <a:rPr lang="en-GB" sz="2000" dirty="0">
                <a:latin typeface="Effra Light" panose="020B0604020202020204" charset="0"/>
                <a:cs typeface="Effra Light" panose="020B0604020202020204" charset="0"/>
              </a:rPr>
              <a:t>Refusing to refer to the employee as their preferred gender (she, he, or they)</a:t>
            </a:r>
          </a:p>
        </p:txBody>
      </p:sp>
    </p:spTree>
    <p:extLst>
      <p:ext uri="{BB962C8B-B14F-4D97-AF65-F5344CB8AC3E}">
        <p14:creationId xmlns:p14="http://schemas.microsoft.com/office/powerpoint/2010/main" val="4135679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2450A-C60D-4F91-9A0C-5A3AD091AD6B}"/>
              </a:ext>
            </a:extLst>
          </p:cNvPr>
          <p:cNvSpPr>
            <a:spLocks noGrp="1"/>
          </p:cNvSpPr>
          <p:nvPr>
            <p:ph type="title"/>
          </p:nvPr>
        </p:nvSpPr>
        <p:spPr/>
        <p:txBody>
          <a:bodyPr/>
          <a:lstStyle/>
          <a:p>
            <a:r>
              <a:rPr lang="en-GB" dirty="0"/>
              <a:t>Marriage Or Civil Partnership</a:t>
            </a:r>
          </a:p>
        </p:txBody>
      </p:sp>
      <p:sp>
        <p:nvSpPr>
          <p:cNvPr id="3" name="Content Placeholder 2">
            <a:extLst>
              <a:ext uri="{FF2B5EF4-FFF2-40B4-BE49-F238E27FC236}">
                <a16:creationId xmlns:a16="http://schemas.microsoft.com/office/drawing/2014/main" id="{46823DB7-D95C-43BB-ACF0-AD726F74C964}"/>
              </a:ext>
            </a:extLst>
          </p:cNvPr>
          <p:cNvSpPr>
            <a:spLocks noGrp="1"/>
          </p:cNvSpPr>
          <p:nvPr>
            <p:ph sz="quarter" idx="10"/>
          </p:nvPr>
        </p:nvSpPr>
        <p:spPr>
          <a:xfrm>
            <a:off x="4635195" y="1237787"/>
            <a:ext cx="7299311" cy="4382426"/>
          </a:xfrm>
        </p:spPr>
        <p:txBody>
          <a:bodyPr>
            <a:normAutofit/>
          </a:bodyPr>
          <a:lstStyle/>
          <a:p>
            <a:pPr marL="0" indent="0">
              <a:buNone/>
            </a:pPr>
            <a:r>
              <a:rPr lang="en-GB" sz="2000" b="1" dirty="0">
                <a:latin typeface="Effra Light" panose="020B0604020202020204" charset="0"/>
                <a:cs typeface="Effra Light" panose="020B0604020202020204" charset="0"/>
              </a:rPr>
              <a:t>Treating somebody differently due to their relationship status also amounts to discrimination. </a:t>
            </a:r>
          </a:p>
          <a:p>
            <a:r>
              <a:rPr lang="en-GB" sz="2000" dirty="0">
                <a:latin typeface="Effra Light" panose="020B0604020202020204" charset="0"/>
                <a:cs typeface="Effra Light" panose="020B0604020202020204" charset="0"/>
              </a:rPr>
              <a:t>This applies to marriages between a man and a woman, or between people of the same sex.</a:t>
            </a:r>
          </a:p>
          <a:p>
            <a:pPr marL="0" indent="0">
              <a:buNone/>
            </a:pPr>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One of the most prevalent examples our advisors have seen refers to recently married women. In some cases, employers assume they will become pregnant and skip them from promotions or bigger projects. </a:t>
            </a:r>
          </a:p>
          <a:p>
            <a:pPr marL="0" indent="0">
              <a:buNone/>
            </a:pPr>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The same type of discrimination tends to happen at the hiring stage. When a company prefers single women as candidates over married young women, they discriminate against the latter.</a:t>
            </a:r>
          </a:p>
        </p:txBody>
      </p:sp>
    </p:spTree>
    <p:extLst>
      <p:ext uri="{BB962C8B-B14F-4D97-AF65-F5344CB8AC3E}">
        <p14:creationId xmlns:p14="http://schemas.microsoft.com/office/powerpoint/2010/main" val="242246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Pregnancy And Maternity</a:t>
            </a:r>
          </a:p>
        </p:txBody>
      </p:sp>
      <p:sp>
        <p:nvSpPr>
          <p:cNvPr id="5" name="Content Placeholder 4"/>
          <p:cNvSpPr>
            <a:spLocks noGrp="1"/>
          </p:cNvSpPr>
          <p:nvPr>
            <p:ph sz="quarter" idx="10"/>
          </p:nvPr>
        </p:nvSpPr>
        <p:spPr>
          <a:xfrm>
            <a:off x="3580483" y="1291727"/>
            <a:ext cx="8366631" cy="4822633"/>
          </a:xfrm>
        </p:spPr>
        <p:txBody>
          <a:bodyPr>
            <a:normAutofit fontScale="70000" lnSpcReduction="20000"/>
          </a:bodyPr>
          <a:lstStyle/>
          <a:p>
            <a:pPr marL="0" lvl="0" indent="0">
              <a:lnSpc>
                <a:spcPct val="150000"/>
              </a:lnSpc>
              <a:buNone/>
            </a:pPr>
            <a:r>
              <a:rPr lang="en-GB" sz="2600" b="1" dirty="0">
                <a:latin typeface="Effra Light" panose="020B0403020203020204" pitchFamily="34" charset="0"/>
                <a:cs typeface="Effra Light" panose="020B0403020203020204" pitchFamily="34" charset="0"/>
              </a:rPr>
              <a:t>We can see how the above discriminatory situations can extend to pregnant employees or women with children. If you avoid promoting women due to their pregnancy, or the fact they have young children, then you discriminate against them.  </a:t>
            </a:r>
          </a:p>
          <a:p>
            <a:pPr>
              <a:lnSpc>
                <a:spcPct val="150000"/>
              </a:lnSpc>
            </a:pPr>
            <a:r>
              <a:rPr lang="en-GB" sz="2600" dirty="0">
                <a:latin typeface="Effra Light" panose="020B0403020203020204" pitchFamily="34" charset="0"/>
                <a:cs typeface="Effra Light" panose="020B0403020203020204" pitchFamily="34" charset="0"/>
              </a:rPr>
              <a:t>Instead, as an employer, you should discuss how to support women through pregnancy and maternity in the workplace. </a:t>
            </a:r>
          </a:p>
          <a:p>
            <a:pPr>
              <a:lnSpc>
                <a:spcPct val="150000"/>
              </a:lnSpc>
            </a:pPr>
            <a:r>
              <a:rPr lang="en-GB" sz="2600" dirty="0">
                <a:latin typeface="Effra Light" panose="020B0403020203020204" pitchFamily="34" charset="0"/>
                <a:cs typeface="Effra Light" panose="020B0403020203020204" pitchFamily="34" charset="0"/>
              </a:rPr>
              <a:t>Just because they become mothers, they don’t lose their professional capacities. </a:t>
            </a:r>
          </a:p>
          <a:p>
            <a:pPr>
              <a:lnSpc>
                <a:spcPct val="150000"/>
              </a:lnSpc>
            </a:pPr>
            <a:r>
              <a:rPr lang="en-GB" sz="2600" dirty="0">
                <a:latin typeface="Effra Light" panose="020B0403020203020204" pitchFamily="34" charset="0"/>
                <a:cs typeface="Effra Light" panose="020B0403020203020204" pitchFamily="34" charset="0"/>
              </a:rPr>
              <a:t>Enable them to perform at their best, with necessary adjustments such as a flexible work schedule. </a:t>
            </a:r>
          </a:p>
          <a:p>
            <a:pPr>
              <a:lnSpc>
                <a:spcPct val="150000"/>
              </a:lnSpc>
            </a:pPr>
            <a:r>
              <a:rPr lang="en-GB" sz="2600" dirty="0">
                <a:latin typeface="Effra Light" panose="020B0403020203020204" pitchFamily="34" charset="0"/>
                <a:cs typeface="Effra Light" panose="020B0403020203020204" pitchFamily="34" charset="0"/>
              </a:rPr>
              <a:t>You will only have to gain from increasing retention and a good reputation as a company</a:t>
            </a:r>
            <a:r>
              <a:rPr lang="en-GB" sz="2000" dirty="0">
                <a:latin typeface="Effra Light" panose="020B0403020203020204" pitchFamily="34" charset="0"/>
                <a:cs typeface="Effra Light" panose="020B0403020203020204" pitchFamily="34" charset="0"/>
              </a:rPr>
              <a:t>.</a:t>
            </a:r>
          </a:p>
        </p:txBody>
      </p:sp>
    </p:spTree>
    <p:extLst>
      <p:ext uri="{BB962C8B-B14F-4D97-AF65-F5344CB8AC3E}">
        <p14:creationId xmlns:p14="http://schemas.microsoft.com/office/powerpoint/2010/main" val="428231341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Race</a:t>
            </a:r>
          </a:p>
        </p:txBody>
      </p:sp>
      <p:sp>
        <p:nvSpPr>
          <p:cNvPr id="5" name="Content Placeholder 4"/>
          <p:cNvSpPr>
            <a:spLocks noGrp="1"/>
          </p:cNvSpPr>
          <p:nvPr>
            <p:ph sz="quarter" idx="10"/>
          </p:nvPr>
        </p:nvSpPr>
        <p:spPr>
          <a:xfrm>
            <a:off x="3996217" y="798991"/>
            <a:ext cx="7299311" cy="5591762"/>
          </a:xfrm>
        </p:spPr>
        <p:txBody>
          <a:bodyPr>
            <a:normAutofit/>
          </a:bodyPr>
          <a:lstStyle/>
          <a:p>
            <a:pPr marL="0" indent="0">
              <a:buNone/>
            </a:pPr>
            <a:r>
              <a:rPr lang="en-GB" sz="2000" b="1" dirty="0">
                <a:latin typeface="Effra Light" panose="020B0604020202020204" charset="0"/>
                <a:cs typeface="Effra Light" panose="020B0604020202020204" charset="0"/>
              </a:rPr>
              <a:t>This refers not only to people’s race but also nationality/ethnic groups. Racial discrimination occurs when individuals defined by this characteristic receive less favourable treatment.</a:t>
            </a:r>
          </a:p>
          <a:p>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If you employ a racially and ethnically diverse workforce, check the distribution of management responsibilities. Let’s say 70% of your employees come from various racial and national backgrounds, but your line management stays predominantly White British. In such a situation, you might want to consider how you can support minority staff members looking to reach higher positions.</a:t>
            </a:r>
          </a:p>
          <a:p>
            <a:endParaRPr lang="en-GB" sz="2000" dirty="0">
              <a:latin typeface="Effra Light" panose="020B0604020202020204" charset="0"/>
              <a:cs typeface="Effra Light" panose="020B0604020202020204" charset="0"/>
            </a:endParaRPr>
          </a:p>
          <a:p>
            <a:pPr marL="0" indent="0">
              <a:buNone/>
            </a:pPr>
            <a:r>
              <a:rPr lang="en-GB" sz="2000" b="1" dirty="0">
                <a:latin typeface="Effra Light" panose="020B0604020202020204" charset="0"/>
                <a:cs typeface="Effra Light" panose="020B0604020202020204" charset="0"/>
              </a:rPr>
              <a:t>Discrimination against employee’s race and nationality can occur:</a:t>
            </a:r>
          </a:p>
          <a:p>
            <a:r>
              <a:rPr lang="en-GB" sz="2000" dirty="0">
                <a:latin typeface="Effra Light" panose="020B0604020202020204" charset="0"/>
                <a:cs typeface="Effra Light" panose="020B0604020202020204" charset="0"/>
              </a:rPr>
              <a:t>Directly – a job advert that specifies applicants need to speak English natively</a:t>
            </a:r>
          </a:p>
          <a:p>
            <a:r>
              <a:rPr lang="en-GB" sz="2000" dirty="0">
                <a:latin typeface="Effra Light" panose="020B0604020202020204" charset="0"/>
                <a:cs typeface="Effra Light" panose="020B0604020202020204" charset="0"/>
              </a:rPr>
              <a:t>Indirectly – your policies require employees to hold a university degree obtained in the UK for certain positions</a:t>
            </a:r>
            <a:endParaRPr lang="en-GB" sz="2000" dirty="0"/>
          </a:p>
        </p:txBody>
      </p:sp>
    </p:spTree>
    <p:extLst>
      <p:ext uri="{BB962C8B-B14F-4D97-AF65-F5344CB8AC3E}">
        <p14:creationId xmlns:p14="http://schemas.microsoft.com/office/powerpoint/2010/main" val="2548857961"/>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Religion Or Belief</a:t>
            </a:r>
          </a:p>
        </p:txBody>
      </p:sp>
      <p:sp>
        <p:nvSpPr>
          <p:cNvPr id="5" name="Content Placeholder 4"/>
          <p:cNvSpPr>
            <a:spLocks noGrp="1"/>
          </p:cNvSpPr>
          <p:nvPr>
            <p:ph sz="quarter" idx="10"/>
          </p:nvPr>
        </p:nvSpPr>
        <p:spPr>
          <a:xfrm>
            <a:off x="3742644" y="1346327"/>
            <a:ext cx="8254873" cy="4165346"/>
          </a:xfrm>
        </p:spPr>
        <p:txBody>
          <a:bodyPr>
            <a:normAutofit/>
          </a:bodyPr>
          <a:lstStyle/>
          <a:p>
            <a:pPr marL="0" indent="0">
              <a:buNone/>
            </a:pPr>
            <a:r>
              <a:rPr lang="en-GB" sz="2000" b="1" dirty="0">
                <a:latin typeface="Effra Light" panose="020B0604020202020204" charset="0"/>
                <a:cs typeface="Effra Light" panose="020B0604020202020204" charset="0"/>
              </a:rPr>
              <a:t>This covers individuals and groups who uphold religious or philosophical beliefs that play an important part in their lives. You or other employees cannot shun people due to their religion, nor treat them badly.</a:t>
            </a:r>
          </a:p>
          <a:p>
            <a:pPr marL="0" indent="0">
              <a:buNone/>
            </a:pPr>
            <a:endParaRPr lang="en-GB" sz="2000" b="1"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The tricky part regarding this characteristic comes from determining what classes as religion or belief. </a:t>
            </a:r>
          </a:p>
          <a:p>
            <a:r>
              <a:rPr lang="en-GB" sz="2000" dirty="0">
                <a:latin typeface="Effra Light" panose="020B0604020202020204" charset="0"/>
                <a:cs typeface="Effra Light" panose="020B0604020202020204" charset="0"/>
              </a:rPr>
              <a:t>The Equality Act specifies that the belief needs to play a weighty, essential part in the person’s life. That makes it different to a simple opinion.</a:t>
            </a:r>
          </a:p>
          <a:p>
            <a:r>
              <a:rPr lang="en-GB" sz="2000" dirty="0">
                <a:latin typeface="Effra Light" panose="020B0604020202020204" charset="0"/>
                <a:cs typeface="Effra Light" panose="020B0604020202020204" charset="0"/>
              </a:rPr>
              <a:t>In a relevant case law, an employee refused to return to the workplace due to fear of COVID and argued it as their “belief”. </a:t>
            </a:r>
          </a:p>
          <a:p>
            <a:r>
              <a:rPr lang="en-GB" sz="2000" dirty="0">
                <a:latin typeface="Effra Light" panose="020B0604020202020204" charset="0"/>
                <a:cs typeface="Effra Light" panose="020B0604020202020204" charset="0"/>
              </a:rPr>
              <a:t>However, the Employment Tribunal decided that fear of COVID didn’t amount to a philosophical belief.</a:t>
            </a:r>
            <a:endParaRPr lang="en-GB" sz="2000" dirty="0"/>
          </a:p>
        </p:txBody>
      </p:sp>
    </p:spTree>
    <p:extLst>
      <p:ext uri="{BB962C8B-B14F-4D97-AF65-F5344CB8AC3E}">
        <p14:creationId xmlns:p14="http://schemas.microsoft.com/office/powerpoint/2010/main" val="91565603"/>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Sex</a:t>
            </a:r>
          </a:p>
        </p:txBody>
      </p:sp>
      <p:sp>
        <p:nvSpPr>
          <p:cNvPr id="5" name="Content Placeholder 4"/>
          <p:cNvSpPr>
            <a:spLocks noGrp="1"/>
          </p:cNvSpPr>
          <p:nvPr>
            <p:ph sz="quarter" idx="10"/>
          </p:nvPr>
        </p:nvSpPr>
        <p:spPr>
          <a:xfrm>
            <a:off x="2539101" y="694063"/>
            <a:ext cx="9468319" cy="5883007"/>
          </a:xfrm>
        </p:spPr>
        <p:txBody>
          <a:bodyPr>
            <a:normAutofit/>
          </a:bodyPr>
          <a:lstStyle/>
          <a:p>
            <a:pPr marL="0" lvl="0" indent="0">
              <a:lnSpc>
                <a:spcPct val="150000"/>
              </a:lnSpc>
              <a:buNone/>
            </a:pPr>
            <a:r>
              <a:rPr lang="en-GB" sz="1600" b="1" dirty="0">
                <a:latin typeface="Effra Light" panose="020B0403020203020204" pitchFamily="34" charset="0"/>
                <a:cs typeface="Effra Light" panose="020B0403020203020204" pitchFamily="34" charset="0"/>
              </a:rPr>
              <a:t>Employers and their employees cannot treat a staff member less favourably because they are a man or a woman.  </a:t>
            </a:r>
          </a:p>
          <a:p>
            <a:pPr marL="0" lvl="0" indent="0">
              <a:lnSpc>
                <a:spcPct val="150000"/>
              </a:lnSpc>
              <a:buNone/>
            </a:pPr>
            <a:r>
              <a:rPr lang="en-GB" sz="1600" dirty="0">
                <a:latin typeface="Effra Light" panose="020B0403020203020204" pitchFamily="34" charset="0"/>
                <a:cs typeface="Effra Light" panose="020B0403020203020204" pitchFamily="34" charset="0"/>
              </a:rPr>
              <a:t>Sadly, sex or gender stereotypes tend to creep into all aspects of life, from employment to household roles. Some of these can be so deeply ingrained into everyday life, that people no longer perceive them as negative stereotypes.</a:t>
            </a:r>
          </a:p>
          <a:p>
            <a:pPr marL="0" lvl="0" indent="0">
              <a:lnSpc>
                <a:spcPct val="150000"/>
              </a:lnSpc>
              <a:buNone/>
            </a:pPr>
            <a:r>
              <a:rPr lang="en-GB" sz="1600" dirty="0">
                <a:latin typeface="Effra Light" panose="020B0403020203020204" pitchFamily="34" charset="0"/>
                <a:cs typeface="Effra Light" panose="020B0403020203020204" pitchFamily="34" charset="0"/>
              </a:rPr>
              <a:t>We touched previously on one aspect linked to an individual’s sex -motherhood. </a:t>
            </a:r>
          </a:p>
          <a:p>
            <a:pPr marL="0" lvl="0" indent="0">
              <a:lnSpc>
                <a:spcPct val="150000"/>
              </a:lnSpc>
              <a:buNone/>
            </a:pPr>
            <a:r>
              <a:rPr lang="en-GB" sz="1600" b="1" dirty="0">
                <a:latin typeface="Effra Light" panose="020B0403020203020204" pitchFamily="34" charset="0"/>
                <a:cs typeface="Effra Light" panose="020B0403020203020204" pitchFamily="34" charset="0"/>
              </a:rPr>
              <a:t>However, our HR advisors have seen more subtle examples of sex discrimination:</a:t>
            </a:r>
          </a:p>
          <a:p>
            <a:pPr>
              <a:lnSpc>
                <a:spcPct val="150000"/>
              </a:lnSpc>
            </a:pPr>
            <a:r>
              <a:rPr lang="en-GB" sz="1600" dirty="0">
                <a:latin typeface="Effra Light" panose="020B0403020203020204" pitchFamily="34" charset="0"/>
                <a:cs typeface="Effra Light" panose="020B0403020203020204" pitchFamily="34" charset="0"/>
              </a:rPr>
              <a:t>Rejection of a male candidate’s application for a front sales role at the makeup desk of a cosmetic brand</a:t>
            </a:r>
          </a:p>
          <a:p>
            <a:pPr>
              <a:lnSpc>
                <a:spcPct val="150000"/>
              </a:lnSpc>
            </a:pPr>
            <a:r>
              <a:rPr lang="en-GB" sz="1600" dirty="0">
                <a:latin typeface="Effra Light" panose="020B0403020203020204" pitchFamily="34" charset="0"/>
                <a:cs typeface="Effra Light" panose="020B0403020203020204" pitchFamily="34" charset="0"/>
              </a:rPr>
              <a:t>Appointing women only in lower management roles, on the assumption they have less business drive and stamina</a:t>
            </a:r>
          </a:p>
          <a:p>
            <a:pPr>
              <a:lnSpc>
                <a:spcPct val="150000"/>
              </a:lnSpc>
            </a:pPr>
            <a:r>
              <a:rPr lang="en-GB" sz="1600" dirty="0">
                <a:latin typeface="Effra Light" panose="020B0403020203020204" pitchFamily="34" charset="0"/>
                <a:cs typeface="Effra Light" panose="020B0403020203020204" pitchFamily="34" charset="0"/>
              </a:rPr>
              <a:t>Allowing driving for business only to male employees, on the assumption they are better drivers</a:t>
            </a:r>
          </a:p>
          <a:p>
            <a:pPr>
              <a:lnSpc>
                <a:spcPct val="150000"/>
              </a:lnSpc>
            </a:pPr>
            <a:r>
              <a:rPr lang="en-GB" sz="1600" dirty="0">
                <a:latin typeface="Effra Light" panose="020B0403020203020204" pitchFamily="34" charset="0"/>
                <a:cs typeface="Effra Light" panose="020B0403020203020204" pitchFamily="34" charset="0"/>
              </a:rPr>
              <a:t>Asking women only to use specific footwear at work (high heels) with no equivalent requirement for men (a certain cut of shoes)</a:t>
            </a:r>
          </a:p>
        </p:txBody>
      </p:sp>
    </p:spTree>
    <p:extLst>
      <p:ext uri="{BB962C8B-B14F-4D97-AF65-F5344CB8AC3E}">
        <p14:creationId xmlns:p14="http://schemas.microsoft.com/office/powerpoint/2010/main" val="233718129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80E8-31A7-461A-BF49-419F829659A0}"/>
              </a:ext>
            </a:extLst>
          </p:cNvPr>
          <p:cNvSpPr>
            <a:spLocks noGrp="1"/>
          </p:cNvSpPr>
          <p:nvPr>
            <p:ph type="title"/>
          </p:nvPr>
        </p:nvSpPr>
        <p:spPr/>
        <p:txBody>
          <a:bodyPr/>
          <a:lstStyle/>
          <a:p>
            <a:r>
              <a:rPr lang="en-GB" dirty="0"/>
              <a:t>Sexual Orientation</a:t>
            </a:r>
          </a:p>
        </p:txBody>
      </p:sp>
      <p:sp>
        <p:nvSpPr>
          <p:cNvPr id="3" name="Content Placeholder 2">
            <a:extLst>
              <a:ext uri="{FF2B5EF4-FFF2-40B4-BE49-F238E27FC236}">
                <a16:creationId xmlns:a16="http://schemas.microsoft.com/office/drawing/2014/main" id="{E17BC4A2-8D8A-4E7E-BBED-FEDC3D8E2941}"/>
              </a:ext>
            </a:extLst>
          </p:cNvPr>
          <p:cNvSpPr>
            <a:spLocks noGrp="1"/>
          </p:cNvSpPr>
          <p:nvPr>
            <p:ph sz="quarter" idx="10"/>
          </p:nvPr>
        </p:nvSpPr>
        <p:spPr>
          <a:xfrm>
            <a:off x="2960633" y="1280711"/>
            <a:ext cx="9091821" cy="4296578"/>
          </a:xfrm>
        </p:spPr>
        <p:txBody>
          <a:bodyPr>
            <a:normAutofit/>
          </a:bodyPr>
          <a:lstStyle/>
          <a:p>
            <a:pPr marL="0" indent="0">
              <a:buNone/>
            </a:pPr>
            <a:r>
              <a:rPr lang="en-GB" sz="1800" b="1" dirty="0">
                <a:latin typeface="Effra Light" panose="020B0604020202020204" charset="0"/>
                <a:cs typeface="Effra Light" panose="020B0604020202020204" charset="0"/>
              </a:rPr>
              <a:t>Countries like the UK have seen a lot of progress in protecting the rights of sexual minorities. Yet, discrimination still occurs, as does homophobia. No such attitudes or behaviours should be overlooked in the workplace.</a:t>
            </a:r>
          </a:p>
          <a:p>
            <a:endParaRPr lang="en-GB" sz="1800" dirty="0">
              <a:latin typeface="Effra Light" panose="020B0604020202020204" charset="0"/>
              <a:cs typeface="Effra Light" panose="020B0604020202020204" charset="0"/>
            </a:endParaRPr>
          </a:p>
          <a:p>
            <a:pPr marL="0" indent="0">
              <a:buNone/>
            </a:pPr>
            <a:r>
              <a:rPr lang="en-GB" sz="1800" b="1" dirty="0">
                <a:latin typeface="Effra Light" panose="020B0604020202020204" charset="0"/>
                <a:cs typeface="Effra Light" panose="020B0604020202020204" charset="0"/>
              </a:rPr>
              <a:t>Also, it helps to understand that the human sexuality spectrum doesn’t split between just two versions. Sexual minorities include:</a:t>
            </a:r>
          </a:p>
          <a:p>
            <a:r>
              <a:rPr lang="en-GB" sz="1800" dirty="0">
                <a:latin typeface="Effra Light" panose="020B0604020202020204" charset="0"/>
                <a:cs typeface="Effra Light" panose="020B0604020202020204" charset="0"/>
              </a:rPr>
              <a:t>Bisexual people</a:t>
            </a:r>
          </a:p>
          <a:p>
            <a:r>
              <a:rPr lang="en-GB" sz="1800" dirty="0">
                <a:latin typeface="Effra Light" panose="020B0604020202020204" charset="0"/>
                <a:cs typeface="Effra Light" panose="020B0604020202020204" charset="0"/>
              </a:rPr>
              <a:t>Gay people</a:t>
            </a:r>
          </a:p>
          <a:p>
            <a:r>
              <a:rPr lang="en-GB" sz="1800" dirty="0">
                <a:latin typeface="Effra Light" panose="020B0604020202020204" charset="0"/>
                <a:cs typeface="Effra Light" panose="020B0604020202020204" charset="0"/>
              </a:rPr>
              <a:t>Asexual people</a:t>
            </a:r>
          </a:p>
          <a:p>
            <a:pPr marL="0" indent="0">
              <a:buNone/>
            </a:pPr>
            <a:endParaRPr lang="en-GB" sz="1800" dirty="0">
              <a:latin typeface="Effra Light" panose="020B0604020202020204" charset="0"/>
              <a:cs typeface="Effra Light" panose="020B0604020202020204" charset="0"/>
            </a:endParaRPr>
          </a:p>
          <a:p>
            <a:pPr marL="0" indent="0">
              <a:buNone/>
            </a:pPr>
            <a:r>
              <a:rPr lang="en-GB" sz="1800" dirty="0">
                <a:latin typeface="Effra Light" panose="020B0604020202020204" charset="0"/>
                <a:cs typeface="Effra Light" panose="020B0604020202020204" charset="0"/>
              </a:rPr>
              <a:t>Employers should discourage staff members from joking about their colleagues’ sexual orientation. So-called banter could easily get out of hand and result in degrading intimidating, or harassing behaviour.</a:t>
            </a:r>
          </a:p>
        </p:txBody>
      </p:sp>
    </p:spTree>
    <p:extLst>
      <p:ext uri="{BB962C8B-B14F-4D97-AF65-F5344CB8AC3E}">
        <p14:creationId xmlns:p14="http://schemas.microsoft.com/office/powerpoint/2010/main" val="1229646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611" y="504265"/>
            <a:ext cx="5054227" cy="1534280"/>
          </a:xfrm>
        </p:spPr>
        <p:txBody>
          <a:bodyPr/>
          <a:lstStyle/>
          <a:p>
            <a:r>
              <a:rPr lang="en-GB" dirty="0"/>
              <a:t>Discrimination, Bullying And Harassment In The Workplace</a:t>
            </a:r>
          </a:p>
        </p:txBody>
      </p:sp>
      <p:sp>
        <p:nvSpPr>
          <p:cNvPr id="5" name="Content Placeholder 4"/>
          <p:cNvSpPr>
            <a:spLocks noGrp="1"/>
          </p:cNvSpPr>
          <p:nvPr>
            <p:ph sz="quarter" idx="10"/>
          </p:nvPr>
        </p:nvSpPr>
        <p:spPr>
          <a:xfrm>
            <a:off x="4502992" y="1926288"/>
            <a:ext cx="7488188" cy="4210902"/>
          </a:xfrm>
        </p:spPr>
        <p:txBody>
          <a:bodyPr>
            <a:normAutofit fontScale="92500" lnSpcReduction="10000"/>
          </a:bodyPr>
          <a:lstStyle/>
          <a:p>
            <a:r>
              <a:rPr lang="en-GB" sz="2000" dirty="0">
                <a:latin typeface="Effra Light" panose="020B0604020202020204" charset="0"/>
                <a:cs typeface="Effra Light" panose="020B0604020202020204" charset="0"/>
              </a:rPr>
              <a:t>Enabling your employees to identify and prevent situations of discrimination will contribute to creating a solid, inclusive workforce. When in doubt, always double check and make sure you take business-orientated decisions, rather than risk making biased choices.</a:t>
            </a:r>
          </a:p>
          <a:p>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But what do you do when a workplace conflict arises that has nothing to do with the above characteristics? Let’s say, for example, one of your employees prefers a bohemian style that doesn’t go against the workplace dress code. However, a colleague constantly mocks them about their flower-power, dated style, to the point of bullying.</a:t>
            </a:r>
          </a:p>
          <a:p>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To prevent this, you need a good anti-bullying policy and procedure to follow in dealing with such a situation. Just because personal fashion style isn’t a protected characteristic, it doesn’t mean employees can be treated badly because of their personal preferences.</a:t>
            </a:r>
          </a:p>
        </p:txBody>
      </p:sp>
      <p:pic>
        <p:nvPicPr>
          <p:cNvPr id="8" name="Picture 7">
            <a:extLst>
              <a:ext uri="{FF2B5EF4-FFF2-40B4-BE49-F238E27FC236}">
                <a16:creationId xmlns:a16="http://schemas.microsoft.com/office/drawing/2014/main" id="{89F172D9-E3AD-4046-83B1-DE2220652719}"/>
              </a:ext>
            </a:extLst>
          </p:cNvPr>
          <p:cNvPicPr>
            <a:picLocks noChangeAspect="1"/>
          </p:cNvPicPr>
          <p:nvPr/>
        </p:nvPicPr>
        <p:blipFill>
          <a:blip r:embed="rId3"/>
          <a:stretch>
            <a:fillRect/>
          </a:stretch>
        </p:blipFill>
        <p:spPr>
          <a:xfrm>
            <a:off x="718612" y="2519203"/>
            <a:ext cx="2534527" cy="3617987"/>
          </a:xfrm>
          <a:prstGeom prst="rect">
            <a:avLst/>
          </a:prstGeom>
        </p:spPr>
      </p:pic>
    </p:spTree>
    <p:extLst>
      <p:ext uri="{BB962C8B-B14F-4D97-AF65-F5344CB8AC3E}">
        <p14:creationId xmlns:p14="http://schemas.microsoft.com/office/powerpoint/2010/main" val="322007332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CE66-5CBC-443C-8A7A-883496AC7C55}"/>
              </a:ext>
            </a:extLst>
          </p:cNvPr>
          <p:cNvSpPr>
            <a:spLocks noGrp="1"/>
          </p:cNvSpPr>
          <p:nvPr>
            <p:ph type="title"/>
          </p:nvPr>
        </p:nvSpPr>
        <p:spPr>
          <a:xfrm>
            <a:off x="718612" y="504265"/>
            <a:ext cx="4238978" cy="1534280"/>
          </a:xfrm>
        </p:spPr>
        <p:txBody>
          <a:bodyPr/>
          <a:lstStyle/>
          <a:p>
            <a:r>
              <a:rPr lang="en-GB" dirty="0"/>
              <a:t>5 Top Tips - Creating an Inclusive Workplace</a:t>
            </a:r>
          </a:p>
        </p:txBody>
      </p:sp>
      <p:sp>
        <p:nvSpPr>
          <p:cNvPr id="3" name="Content Placeholder 2">
            <a:extLst>
              <a:ext uri="{FF2B5EF4-FFF2-40B4-BE49-F238E27FC236}">
                <a16:creationId xmlns:a16="http://schemas.microsoft.com/office/drawing/2014/main" id="{08FEA67D-D60C-4C47-ACA5-26FE69E6F075}"/>
              </a:ext>
            </a:extLst>
          </p:cNvPr>
          <p:cNvSpPr>
            <a:spLocks noGrp="1"/>
          </p:cNvSpPr>
          <p:nvPr>
            <p:ph sz="quarter" idx="10"/>
          </p:nvPr>
        </p:nvSpPr>
        <p:spPr>
          <a:xfrm>
            <a:off x="2838682" y="2038545"/>
            <a:ext cx="8791460" cy="4494457"/>
          </a:xfrm>
        </p:spPr>
        <p:txBody>
          <a:bodyPr>
            <a:noAutofit/>
          </a:bodyPr>
          <a:lstStyle/>
          <a:p>
            <a:pPr marL="0" indent="0">
              <a:buNone/>
            </a:pPr>
            <a:r>
              <a:rPr lang="en-GB" sz="1400" b="1" dirty="0">
                <a:latin typeface="Effra Light" panose="020B0604020202020204" charset="0"/>
                <a:cs typeface="Effra Light" panose="020B0604020202020204" charset="0"/>
              </a:rPr>
              <a:t>All of your employees should have equal opportunities to progress in their careers. Showing that your company is committed to diversity is the best way to make employees feel safe and secure whilst working for you.</a:t>
            </a:r>
          </a:p>
          <a:p>
            <a:pPr marL="0" indent="0">
              <a:buNone/>
            </a:pPr>
            <a:r>
              <a:rPr lang="en-GB" sz="1400" b="1" dirty="0">
                <a:latin typeface="Effra Light" panose="020B0604020202020204" charset="0"/>
                <a:cs typeface="Effra Light" panose="020B0604020202020204" charset="0"/>
              </a:rPr>
              <a:t>1. Have equal opportunities policies in place </a:t>
            </a:r>
          </a:p>
          <a:p>
            <a:pPr marL="0" indent="0">
              <a:buNone/>
            </a:pPr>
            <a:r>
              <a:rPr lang="en-GB" sz="1400" dirty="0">
                <a:latin typeface="Effra Light" panose="020B0604020202020204" charset="0"/>
                <a:cs typeface="Effra Light" panose="020B0604020202020204" charset="0"/>
              </a:rPr>
              <a:t>This can set out your company’s commitment to equal opportunities for all members of staff, as well as outlining the steps that you will take to tackle any form of discrimination that may arise.  </a:t>
            </a:r>
          </a:p>
          <a:p>
            <a:pPr marL="0" indent="0">
              <a:buNone/>
            </a:pPr>
            <a:r>
              <a:rPr lang="en-GB" sz="1400" b="1" dirty="0">
                <a:latin typeface="Effra Light" panose="020B0604020202020204" charset="0"/>
                <a:cs typeface="Effra Light" panose="020B0604020202020204" charset="0"/>
              </a:rPr>
              <a:t>2. Maintain a zero-tolerance approach to bullying or harassment </a:t>
            </a:r>
          </a:p>
          <a:p>
            <a:pPr marL="0" indent="0">
              <a:buNone/>
            </a:pPr>
            <a:r>
              <a:rPr lang="en-GB" sz="1400" dirty="0">
                <a:latin typeface="Effra Light" panose="020B0604020202020204" charset="0"/>
                <a:cs typeface="Effra Light" panose="020B0604020202020204" charset="0"/>
              </a:rPr>
              <a:t>Have strict procedures in place to handle any complaints of inappropriate behaviour, and reassure employees that any such instances will be properly dealt with.</a:t>
            </a:r>
          </a:p>
          <a:p>
            <a:pPr marL="0" indent="0">
              <a:buNone/>
            </a:pPr>
            <a:r>
              <a:rPr lang="en-GB" sz="1400" b="1" dirty="0">
                <a:latin typeface="Effra Light" panose="020B0604020202020204" charset="0"/>
                <a:cs typeface="Effra Light" panose="020B0604020202020204" charset="0"/>
              </a:rPr>
              <a:t>3. Avoid stereotypes</a:t>
            </a:r>
          </a:p>
          <a:p>
            <a:pPr marL="0" indent="0">
              <a:buNone/>
            </a:pPr>
            <a:r>
              <a:rPr lang="en-GB" sz="1400" dirty="0">
                <a:latin typeface="Effra Light" panose="020B0604020202020204" charset="0"/>
                <a:cs typeface="Effra Light" panose="020B0604020202020204" charset="0"/>
              </a:rPr>
              <a:t>Be careful not to introduce a practice that could discriminate against certain individuals, e.g. female employees having to wear high heels or skirts.</a:t>
            </a:r>
          </a:p>
          <a:p>
            <a:pPr marL="0" indent="0">
              <a:buNone/>
            </a:pPr>
            <a:r>
              <a:rPr lang="en-GB" sz="1400" b="1" dirty="0">
                <a:latin typeface="Effra Light" panose="020B0604020202020204" charset="0"/>
                <a:cs typeface="Effra Light" panose="020B0604020202020204" charset="0"/>
              </a:rPr>
              <a:t>4. Carry out discrimination training for all staff</a:t>
            </a:r>
          </a:p>
          <a:p>
            <a:pPr marL="0" indent="0">
              <a:buNone/>
            </a:pPr>
            <a:r>
              <a:rPr lang="en-GB" sz="1400" dirty="0">
                <a:latin typeface="Effra Light" panose="020B0604020202020204" charset="0"/>
                <a:cs typeface="Effra Light" panose="020B0604020202020204" charset="0"/>
              </a:rPr>
              <a:t>This can help to prevent discriminatory behaviour from both employees and employers. It can also help managers to identify staff who may need some further support at work.</a:t>
            </a:r>
          </a:p>
          <a:p>
            <a:pPr marL="0" indent="0">
              <a:buNone/>
            </a:pPr>
            <a:r>
              <a:rPr lang="en-GB" sz="1400" b="1" dirty="0">
                <a:latin typeface="Effra Light" panose="020B0604020202020204" charset="0"/>
                <a:cs typeface="Effra Light" panose="020B0604020202020204" charset="0"/>
              </a:rPr>
              <a:t>5. Conduct ‘blind’ recruitment  </a:t>
            </a:r>
          </a:p>
          <a:p>
            <a:pPr marL="0" indent="0">
              <a:buNone/>
            </a:pPr>
            <a:r>
              <a:rPr lang="en-GB" sz="1400" dirty="0">
                <a:latin typeface="Effra Light" panose="020B0604020202020204" charset="0"/>
                <a:cs typeface="Effra Light" panose="020B0604020202020204" charset="0"/>
              </a:rPr>
              <a:t>Prevent managers from unintentionally being drawn to towards candidates who they’re similar to, by removing personal information from CVs or application forms.</a:t>
            </a:r>
          </a:p>
        </p:txBody>
      </p:sp>
    </p:spTree>
    <p:extLst>
      <p:ext uri="{BB962C8B-B14F-4D97-AF65-F5344CB8AC3E}">
        <p14:creationId xmlns:p14="http://schemas.microsoft.com/office/powerpoint/2010/main" val="1390915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B4B85-0785-469F-9D15-481189ECCF2B}"/>
              </a:ext>
            </a:extLst>
          </p:cNvPr>
          <p:cNvSpPr>
            <a:spLocks noGrp="1"/>
          </p:cNvSpPr>
          <p:nvPr>
            <p:ph type="title"/>
          </p:nvPr>
        </p:nvSpPr>
        <p:spPr/>
        <p:txBody>
          <a:bodyPr/>
          <a:lstStyle/>
          <a:p>
            <a:r>
              <a:rPr lang="en-GB" dirty="0"/>
              <a:t>LGBTQ+ Inclusivity</a:t>
            </a:r>
          </a:p>
        </p:txBody>
      </p:sp>
      <p:sp>
        <p:nvSpPr>
          <p:cNvPr id="3" name="Content Placeholder 2">
            <a:extLst>
              <a:ext uri="{FF2B5EF4-FFF2-40B4-BE49-F238E27FC236}">
                <a16:creationId xmlns:a16="http://schemas.microsoft.com/office/drawing/2014/main" id="{3856ADD4-BB8C-45AC-8D89-1A31A0830F50}"/>
              </a:ext>
            </a:extLst>
          </p:cNvPr>
          <p:cNvSpPr>
            <a:spLocks noGrp="1"/>
          </p:cNvSpPr>
          <p:nvPr>
            <p:ph sz="quarter" idx="10"/>
          </p:nvPr>
        </p:nvSpPr>
        <p:spPr>
          <a:xfrm>
            <a:off x="2230628" y="2038545"/>
            <a:ext cx="9466395" cy="4559120"/>
          </a:xfrm>
        </p:spPr>
        <p:txBody>
          <a:bodyPr>
            <a:normAutofit/>
          </a:bodyPr>
          <a:lstStyle/>
          <a:p>
            <a:pPr marL="0" indent="0">
              <a:buNone/>
            </a:pPr>
            <a:r>
              <a:rPr lang="en-GB" sz="1800" b="1" dirty="0">
                <a:latin typeface="Effra Light" panose="020B0604020202020204" charset="0"/>
                <a:cs typeface="Effra Light" panose="020B0604020202020204" charset="0"/>
              </a:rPr>
              <a:t>LGBT+ employees experience heightened workplace conflict</a:t>
            </a:r>
          </a:p>
          <a:p>
            <a:r>
              <a:rPr lang="en-GB" sz="1800" dirty="0">
                <a:latin typeface="Effra Light" panose="020B0604020202020204" charset="0"/>
                <a:cs typeface="Effra Light" panose="020B0604020202020204" charset="0"/>
              </a:rPr>
              <a:t>LGB+ and trans workers report higher levels of workplace conflict than heterosexual, cisgender workers. 29% of heterosexual employees say they’ve experienced workplace conflict in the last 12 months. This is compared with 40% of LGB+ employees.</a:t>
            </a:r>
          </a:p>
          <a:p>
            <a:endParaRPr lang="en-GB" sz="1800" dirty="0">
              <a:latin typeface="Effra Light" panose="020B0604020202020204" charset="0"/>
              <a:cs typeface="Effra Light" panose="020B0604020202020204" charset="0"/>
            </a:endParaRPr>
          </a:p>
          <a:p>
            <a:pPr marL="0" indent="0">
              <a:buNone/>
            </a:pPr>
            <a:r>
              <a:rPr lang="en-GB" sz="1800" b="1" dirty="0">
                <a:latin typeface="Effra Light" panose="020B0604020202020204" charset="0"/>
                <a:cs typeface="Effra Light" panose="020B0604020202020204" charset="0"/>
              </a:rPr>
              <a:t>LGBT+ employees experience job dissatisfaction and less psychological safety</a:t>
            </a:r>
            <a:endParaRPr lang="en-GB" sz="1800" dirty="0">
              <a:latin typeface="Effra Light" panose="020B0604020202020204" charset="0"/>
              <a:cs typeface="Effra Light" panose="020B0604020202020204" charset="0"/>
            </a:endParaRPr>
          </a:p>
          <a:p>
            <a:r>
              <a:rPr lang="en-GB" sz="1800" dirty="0">
                <a:latin typeface="Effra Light" panose="020B0604020202020204" charset="0"/>
                <a:cs typeface="Effra Light" panose="020B0604020202020204" charset="0"/>
              </a:rPr>
              <a:t>85% of heterosexual workers reported ‘somewhat’ to ‘very good’ working relationships. This dropped to 80% for LGB+ and 75% of trans workers.</a:t>
            </a:r>
          </a:p>
          <a:p>
            <a:endParaRPr lang="en-GB" sz="1800" dirty="0">
              <a:latin typeface="Effra Light" panose="020B0604020202020204" charset="0"/>
              <a:cs typeface="Effra Light" panose="020B0604020202020204" charset="0"/>
            </a:endParaRPr>
          </a:p>
          <a:p>
            <a:pPr marL="0" indent="0">
              <a:buNone/>
            </a:pPr>
            <a:r>
              <a:rPr lang="en-GB" sz="1800" b="1" dirty="0">
                <a:latin typeface="Effra Light" panose="020B0604020202020204" charset="0"/>
                <a:cs typeface="Effra Light" panose="020B0604020202020204" charset="0"/>
              </a:rPr>
              <a:t>LGBT+ employees are more likely to report that work has a negative impact on their health</a:t>
            </a:r>
          </a:p>
          <a:p>
            <a:r>
              <a:rPr lang="en-GB" sz="1800" dirty="0">
                <a:latin typeface="Effra Light" panose="020B0604020202020204" charset="0"/>
                <a:cs typeface="Effra Light" panose="020B0604020202020204" charset="0"/>
              </a:rPr>
              <a:t>Good work should have a positive impact on wellbeing. However, there has been a decline in workers reporting a positive impact on their health due to their work in recent years. LGB+ and trans employees are slightly less likely to say work has a positive impact on their health than heterosexual workers (35% and 26% vs 38%).</a:t>
            </a:r>
          </a:p>
        </p:txBody>
      </p:sp>
    </p:spTree>
    <p:extLst>
      <p:ext uri="{BB962C8B-B14F-4D97-AF65-F5344CB8AC3E}">
        <p14:creationId xmlns:p14="http://schemas.microsoft.com/office/powerpoint/2010/main" val="2217979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739D9-C619-4A4F-B044-3B6F331E041A}"/>
              </a:ext>
            </a:extLst>
          </p:cNvPr>
          <p:cNvSpPr>
            <a:spLocks noGrp="1"/>
          </p:cNvSpPr>
          <p:nvPr>
            <p:ph type="title"/>
          </p:nvPr>
        </p:nvSpPr>
        <p:spPr/>
        <p:txBody>
          <a:bodyPr/>
          <a:lstStyle/>
          <a:p>
            <a:r>
              <a:rPr lang="en-GB" dirty="0"/>
              <a:t>Employing Transgender Workers</a:t>
            </a:r>
          </a:p>
        </p:txBody>
      </p:sp>
      <p:sp>
        <p:nvSpPr>
          <p:cNvPr id="3" name="Content Placeholder 2">
            <a:extLst>
              <a:ext uri="{FF2B5EF4-FFF2-40B4-BE49-F238E27FC236}">
                <a16:creationId xmlns:a16="http://schemas.microsoft.com/office/drawing/2014/main" id="{5C6AF920-5592-431E-A661-4628708462CB}"/>
              </a:ext>
            </a:extLst>
          </p:cNvPr>
          <p:cNvSpPr>
            <a:spLocks noGrp="1"/>
          </p:cNvSpPr>
          <p:nvPr>
            <p:ph sz="quarter" idx="10"/>
          </p:nvPr>
        </p:nvSpPr>
        <p:spPr>
          <a:xfrm>
            <a:off x="3029639" y="1363580"/>
            <a:ext cx="8846545" cy="4772815"/>
          </a:xfrm>
        </p:spPr>
        <p:txBody>
          <a:bodyPr>
            <a:normAutofit/>
          </a:bodyPr>
          <a:lstStyle/>
          <a:p>
            <a:pPr marL="0" indent="0">
              <a:buNone/>
            </a:pPr>
            <a:r>
              <a:rPr lang="en-GB" sz="1600" b="1" dirty="0">
                <a:latin typeface="Effra Light" panose="020B0604020202020204" charset="0"/>
                <a:cs typeface="Effra Light" panose="020B0604020202020204" charset="0"/>
              </a:rPr>
              <a:t>At the interview stage, make it clear you support trans staff without pressuring the individual to reveal their gender identity. You can do this by running through all of the policies you have in place. If you don’t have any trans-specific policies already in place, now is the time to review.</a:t>
            </a:r>
          </a:p>
          <a:p>
            <a:endParaRPr lang="en-GB" sz="1600" dirty="0">
              <a:latin typeface="Effra Light" panose="020B0604020202020204" charset="0"/>
              <a:cs typeface="Effra Light" panose="020B0604020202020204" charset="0"/>
            </a:endParaRPr>
          </a:p>
          <a:p>
            <a:pPr marL="0" indent="0">
              <a:buNone/>
            </a:pPr>
            <a:r>
              <a:rPr lang="en-GB" sz="1600" dirty="0">
                <a:latin typeface="Effra Light" panose="020B0604020202020204" charset="0"/>
                <a:cs typeface="Effra Light" panose="020B0604020202020204" charset="0"/>
              </a:rPr>
              <a:t>Here are some key aspects to consider:</a:t>
            </a:r>
          </a:p>
          <a:p>
            <a:r>
              <a:rPr lang="en-GB" sz="1600" b="1" dirty="0">
                <a:latin typeface="Effra Light" panose="020B0604020202020204" charset="0"/>
                <a:cs typeface="Effra Light" panose="020B0604020202020204" charset="0"/>
              </a:rPr>
              <a:t>Bathroom access: </a:t>
            </a:r>
            <a:r>
              <a:rPr lang="en-GB" sz="1600" dirty="0">
                <a:latin typeface="Effra Light" panose="020B0604020202020204" charset="0"/>
                <a:cs typeface="Effra Light" panose="020B0604020202020204" charset="0"/>
              </a:rPr>
              <a:t>introduce gender neutral bathrooms that allow trans staff to use the bathroom of the gender they align with. For smaller employers, changing the setup of the facilities may be difficult, so giving staff the freedom to use the facilities they feel comfortable with is your best option. Asking a trans employee to use a disabled toilet will likely amount to indirect discrimination</a:t>
            </a:r>
          </a:p>
          <a:p>
            <a:r>
              <a:rPr lang="en-GB" sz="1600" b="1" dirty="0">
                <a:latin typeface="Effra Light" panose="020B0604020202020204" charset="0"/>
                <a:cs typeface="Effra Light" panose="020B0604020202020204" charset="0"/>
              </a:rPr>
              <a:t>Dress code: </a:t>
            </a:r>
            <a:r>
              <a:rPr lang="en-GB" sz="1600" dirty="0">
                <a:latin typeface="Effra Light" panose="020B0604020202020204" charset="0"/>
                <a:cs typeface="Effra Light" panose="020B0604020202020204" charset="0"/>
              </a:rPr>
              <a:t>If you have a uniform policy or dress code, consider how it can be amended to be more inclusive.</a:t>
            </a:r>
          </a:p>
          <a:p>
            <a:r>
              <a:rPr lang="en-GB" sz="1600" b="1" dirty="0">
                <a:latin typeface="Effra Light" panose="020B0604020202020204" charset="0"/>
                <a:cs typeface="Effra Light" panose="020B0604020202020204" charset="0"/>
              </a:rPr>
              <a:t>Pronoun and name usage: </a:t>
            </a:r>
            <a:r>
              <a:rPr lang="en-GB" sz="1600" dirty="0">
                <a:latin typeface="Effra Light" panose="020B0604020202020204" charset="0"/>
                <a:cs typeface="Effra Light" panose="020B0604020202020204" charset="0"/>
              </a:rPr>
              <a:t>Use gender neutral terminology in all contracts and policies. This means you’ll avoid misgendering any staff, as well as ensuring the correct name and pronoun is used in the future.</a:t>
            </a:r>
          </a:p>
          <a:p>
            <a:r>
              <a:rPr lang="en-GB" sz="1600" b="1" dirty="0">
                <a:latin typeface="Effra Light" panose="020B0604020202020204" charset="0"/>
                <a:cs typeface="Effra Light" panose="020B0604020202020204" charset="0"/>
              </a:rPr>
              <a:t>Absence for gender reassignment: </a:t>
            </a:r>
            <a:r>
              <a:rPr lang="en-GB" sz="1600" dirty="0">
                <a:latin typeface="Effra Light" panose="020B0604020202020204" charset="0"/>
                <a:cs typeface="Effra Light" panose="020B0604020202020204" charset="0"/>
              </a:rPr>
              <a:t>for individuals going through gender reassignment, absences may be required. This is particularly true when surgery is involved. Consider whether you can make allowances for individuals who may need time off during their transition.</a:t>
            </a:r>
          </a:p>
        </p:txBody>
      </p:sp>
    </p:spTree>
    <p:extLst>
      <p:ext uri="{BB962C8B-B14F-4D97-AF65-F5344CB8AC3E}">
        <p14:creationId xmlns:p14="http://schemas.microsoft.com/office/powerpoint/2010/main" val="510077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2DA8C-7E0C-48B6-9380-A827868C5654}"/>
              </a:ext>
            </a:extLst>
          </p:cNvPr>
          <p:cNvSpPr>
            <a:spLocks noGrp="1"/>
          </p:cNvSpPr>
          <p:nvPr>
            <p:ph type="title"/>
          </p:nvPr>
        </p:nvSpPr>
        <p:spPr>
          <a:xfrm>
            <a:off x="718612" y="504265"/>
            <a:ext cx="3622034" cy="1534280"/>
          </a:xfrm>
        </p:spPr>
        <p:txBody>
          <a:bodyPr/>
          <a:lstStyle/>
          <a:p>
            <a:r>
              <a:rPr lang="en-GB" dirty="0"/>
              <a:t>Policies To Create A Inclusive Workforce</a:t>
            </a:r>
          </a:p>
        </p:txBody>
      </p:sp>
      <p:sp>
        <p:nvSpPr>
          <p:cNvPr id="3" name="Content Placeholder 2">
            <a:extLst>
              <a:ext uri="{FF2B5EF4-FFF2-40B4-BE49-F238E27FC236}">
                <a16:creationId xmlns:a16="http://schemas.microsoft.com/office/drawing/2014/main" id="{2FBAB33F-460D-4A7F-9EBA-18E8DD3441A1}"/>
              </a:ext>
            </a:extLst>
          </p:cNvPr>
          <p:cNvSpPr>
            <a:spLocks noGrp="1"/>
          </p:cNvSpPr>
          <p:nvPr>
            <p:ph sz="quarter" idx="10"/>
          </p:nvPr>
        </p:nvSpPr>
        <p:spPr>
          <a:xfrm>
            <a:off x="5188945" y="1512065"/>
            <a:ext cx="5533707" cy="3833870"/>
          </a:xfrm>
        </p:spPr>
        <p:txBody>
          <a:bodyPr>
            <a:normAutofit lnSpcReduction="10000"/>
          </a:bodyPr>
          <a:lstStyle/>
          <a:p>
            <a:r>
              <a:rPr lang="en-GB" sz="2000" dirty="0">
                <a:latin typeface="Effra Light" panose="020B0604020202020204" charset="0"/>
                <a:cs typeface="Effra Light" panose="020B0604020202020204" charset="0"/>
              </a:rPr>
              <a:t>Equal Opportunities Policy</a:t>
            </a:r>
          </a:p>
          <a:p>
            <a:r>
              <a:rPr lang="en-GB" sz="2000" dirty="0">
                <a:latin typeface="Effra Light" panose="020B0604020202020204" charset="0"/>
                <a:cs typeface="Effra Light" panose="020B0604020202020204" charset="0"/>
              </a:rPr>
              <a:t>Equality &amp; Diversity Policy</a:t>
            </a:r>
          </a:p>
          <a:p>
            <a:r>
              <a:rPr lang="en-GB" sz="2000" dirty="0">
                <a:latin typeface="Effra Light" panose="020B0604020202020204" charset="0"/>
                <a:cs typeface="Effra Light" panose="020B0604020202020204" charset="0"/>
              </a:rPr>
              <a:t>Anti-Discrimination policy</a:t>
            </a:r>
          </a:p>
          <a:p>
            <a:r>
              <a:rPr lang="en-GB" sz="2000" dirty="0">
                <a:latin typeface="Effra Light" panose="020B0604020202020204" charset="0"/>
                <a:cs typeface="Effra Light" panose="020B0604020202020204" charset="0"/>
              </a:rPr>
              <a:t>Bulling Policy</a:t>
            </a:r>
          </a:p>
          <a:p>
            <a:r>
              <a:rPr lang="en-GB" sz="2000" dirty="0">
                <a:latin typeface="Effra Light" panose="020B0604020202020204" charset="0"/>
                <a:cs typeface="Effra Light" panose="020B0604020202020204" charset="0"/>
              </a:rPr>
              <a:t>Recruitment &amp; Selection Policy</a:t>
            </a:r>
          </a:p>
          <a:p>
            <a:r>
              <a:rPr lang="en-GB" sz="2000" dirty="0">
                <a:latin typeface="Effra Light" panose="020B0604020202020204" charset="0"/>
                <a:cs typeface="Effra Light" panose="020B0604020202020204" charset="0"/>
              </a:rPr>
              <a:t>Flexible Working Policy</a:t>
            </a:r>
          </a:p>
          <a:p>
            <a:r>
              <a:rPr lang="en-GB" sz="2000" dirty="0">
                <a:latin typeface="Effra Light" panose="020B0604020202020204" charset="0"/>
                <a:cs typeface="Effra Light" panose="020B0604020202020204" charset="0"/>
              </a:rPr>
              <a:t>Work-Life Policy</a:t>
            </a:r>
          </a:p>
          <a:p>
            <a:r>
              <a:rPr lang="en-GB" sz="2000" dirty="0">
                <a:latin typeface="Effra Light" panose="020B0604020202020204" charset="0"/>
                <a:cs typeface="Effra Light" panose="020B0604020202020204" charset="0"/>
              </a:rPr>
              <a:t>Mental Health, Wellbeing &amp; Menopause Policy</a:t>
            </a:r>
          </a:p>
          <a:p>
            <a:r>
              <a:rPr lang="en-GB" sz="2000" dirty="0">
                <a:latin typeface="Effra Light" panose="020B0604020202020204" charset="0"/>
                <a:cs typeface="Effra Light" panose="020B0604020202020204" charset="0"/>
              </a:rPr>
              <a:t>LGBT+ Policy</a:t>
            </a:r>
          </a:p>
          <a:p>
            <a:r>
              <a:rPr lang="en-GB" sz="2000" dirty="0">
                <a:latin typeface="Effra Light" panose="020B0604020202020204" charset="0"/>
                <a:cs typeface="Effra Light" panose="020B0604020202020204" charset="0"/>
              </a:rPr>
              <a:t>Trans-inclusion Policy</a:t>
            </a:r>
          </a:p>
          <a:p>
            <a:endParaRPr lang="en-GB" sz="2000" dirty="0">
              <a:latin typeface="Effra Light" panose="020B0604020202020204" charset="0"/>
              <a:cs typeface="Effra Light" panose="020B0604020202020204" charset="0"/>
            </a:endParaRPr>
          </a:p>
          <a:p>
            <a:endParaRPr lang="en-GB" sz="2000" dirty="0">
              <a:latin typeface="Effra Light" panose="020B0604020202020204" charset="0"/>
              <a:cs typeface="Effra Light" panose="020B0604020202020204" charset="0"/>
            </a:endParaRPr>
          </a:p>
        </p:txBody>
      </p:sp>
    </p:spTree>
    <p:extLst>
      <p:ext uri="{BB962C8B-B14F-4D97-AF65-F5344CB8AC3E}">
        <p14:creationId xmlns:p14="http://schemas.microsoft.com/office/powerpoint/2010/main" val="2030333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D0A0E5-40C2-45BA-A579-20DA4790CDA2}"/>
              </a:ext>
            </a:extLst>
          </p:cNvPr>
          <p:cNvPicPr>
            <a:picLocks noChangeAspect="1"/>
          </p:cNvPicPr>
          <p:nvPr/>
        </p:nvPicPr>
        <p:blipFill>
          <a:blip r:embed="rId2"/>
          <a:stretch>
            <a:fillRect/>
          </a:stretch>
        </p:blipFill>
        <p:spPr>
          <a:xfrm>
            <a:off x="718612" y="2772280"/>
            <a:ext cx="2778214" cy="2298209"/>
          </a:xfrm>
          <a:prstGeom prst="rect">
            <a:avLst/>
          </a:prstGeom>
        </p:spPr>
      </p:pic>
      <p:sp>
        <p:nvSpPr>
          <p:cNvPr id="11" name="Title 10"/>
          <p:cNvSpPr>
            <a:spLocks noGrp="1"/>
          </p:cNvSpPr>
          <p:nvPr>
            <p:ph type="title"/>
          </p:nvPr>
        </p:nvSpPr>
        <p:spPr/>
        <p:txBody>
          <a:bodyPr/>
          <a:lstStyle/>
          <a:p>
            <a:r>
              <a:rPr lang="en-GB" dirty="0"/>
              <a:t>In Summary…</a:t>
            </a:r>
          </a:p>
        </p:txBody>
      </p:sp>
      <p:sp>
        <p:nvSpPr>
          <p:cNvPr id="12" name="Content Placeholder 11"/>
          <p:cNvSpPr>
            <a:spLocks noGrp="1"/>
          </p:cNvSpPr>
          <p:nvPr>
            <p:ph sz="quarter" idx="10"/>
          </p:nvPr>
        </p:nvSpPr>
        <p:spPr>
          <a:xfrm>
            <a:off x="4456590" y="2038545"/>
            <a:ext cx="7016798" cy="2919045"/>
          </a:xfrm>
        </p:spPr>
        <p:txBody>
          <a:bodyPr>
            <a:noAutofit/>
          </a:bodyPr>
          <a:lstStyle/>
          <a:p>
            <a:r>
              <a:rPr lang="en-GB" sz="2000" dirty="0">
                <a:latin typeface="Effra Light" panose="020B0604020202020204" charset="0"/>
                <a:cs typeface="Effra Light" panose="020B0604020202020204" charset="0"/>
              </a:rPr>
              <a:t>Remember there is plenty of legislation to ensure that you do not discriminate.</a:t>
            </a:r>
          </a:p>
          <a:p>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You must not base decisions directly, or indirectly, on the grounds of an individual’s protected characteristics.</a:t>
            </a:r>
          </a:p>
          <a:p>
            <a:endParaRPr lang="en-GB" sz="2000" dirty="0">
              <a:latin typeface="Effra Light" panose="020B0604020202020204" charset="0"/>
              <a:cs typeface="Effra Light" panose="020B0604020202020204" charset="0"/>
            </a:endParaRPr>
          </a:p>
          <a:p>
            <a:r>
              <a:rPr lang="en-GB" sz="2000" dirty="0">
                <a:latin typeface="Effra Light" panose="020B0604020202020204" charset="0"/>
                <a:cs typeface="Effra Light" panose="020B0604020202020204" charset="0"/>
              </a:rPr>
              <a:t>You must develop and train all staff in equal opportunities.</a:t>
            </a:r>
          </a:p>
        </p:txBody>
      </p:sp>
    </p:spTree>
    <p:extLst>
      <p:ext uri="{BB962C8B-B14F-4D97-AF65-F5344CB8AC3E}">
        <p14:creationId xmlns:p14="http://schemas.microsoft.com/office/powerpoint/2010/main" val="528395733"/>
      </p:ext>
    </p:extLst>
  </p:cSld>
  <p:clrMapOvr>
    <a:masterClrMapping/>
  </p:clrMapOvr>
  <p:transition spd="med">
    <p:pull dir="r"/>
  </p:transition>
</p:sld>
</file>

<file path=ppt/theme/theme1.xml><?xml version="1.0" encoding="utf-8"?>
<a:theme xmlns:a="http://schemas.openxmlformats.org/drawingml/2006/main" name="4_Main Page Layout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Effra"/>
        <a:ea typeface=""/>
        <a:cs typeface=""/>
      </a:majorFont>
      <a:minorFont>
        <a:latin typeface="Eff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2786</TotalTime>
  <Words>2836</Words>
  <Application>Microsoft Office PowerPoint</Application>
  <PresentationFormat>Widescreen</PresentationFormat>
  <Paragraphs>197</Paragraphs>
  <Slides>22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Effra Heavy</vt:lpstr>
      <vt:lpstr>Effra Light</vt:lpstr>
      <vt:lpstr>Effra</vt:lpstr>
      <vt:lpstr>4_Main Page Layouts</vt:lpstr>
      <vt:lpstr>PowerPoint Presentation</vt:lpstr>
      <vt:lpstr>Please note…</vt:lpstr>
      <vt:lpstr>Today we’ll cover…</vt:lpstr>
      <vt:lpstr>Equal Pay</vt:lpstr>
      <vt:lpstr>Equal Pay</vt:lpstr>
      <vt:lpstr>Gender Pay Gap</vt:lpstr>
      <vt:lpstr>The Nine Protected Characteristics in UK Law</vt:lpstr>
      <vt:lpstr>Age</vt:lpstr>
      <vt:lpstr>Disability</vt:lpstr>
      <vt:lpstr>Gender Reassignment</vt:lpstr>
      <vt:lpstr>Marriage Or Civil Partnership</vt:lpstr>
      <vt:lpstr>Pregnancy And Maternity</vt:lpstr>
      <vt:lpstr>Race</vt:lpstr>
      <vt:lpstr>Religion Or Belief</vt:lpstr>
      <vt:lpstr>Sex</vt:lpstr>
      <vt:lpstr>Sexual Orientation</vt:lpstr>
      <vt:lpstr>Discrimination, Bullying And Harassment In The Workplace</vt:lpstr>
      <vt:lpstr>5 Top Tips - Creating an Inclusive Workplace</vt:lpstr>
      <vt:lpstr>LGBTQ+ Inclusivity</vt:lpstr>
      <vt:lpstr>Employing Transgender Workers</vt:lpstr>
      <vt:lpstr>Policies To Create A Inclusive Workforce</vt:lpstr>
      <vt:lpstr>In Summary…</vt:lpstr>
    </vt:vector>
  </TitlesOfParts>
  <Company>Croner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Lewis Hall</dc:creator>
  <cp:lastModifiedBy>Kirsten Varley</cp:lastModifiedBy>
  <cp:revision>206</cp:revision>
  <dcterms:created xsi:type="dcterms:W3CDTF">2019-01-29T16:42:52Z</dcterms:created>
  <dcterms:modified xsi:type="dcterms:W3CDTF">2022-10-13T10:30:33Z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bf18b82-6388-49b0-9adc-5d915add69d5_Enabled">
    <vt:lpwstr>true</vt:lpwstr>
  </property>
  <property fmtid="{D5CDD505-2E9C-101B-9397-08002B2CF9AE}" pid="3" name="MSIP_Label_cbf18b82-6388-49b0-9adc-5d915add69d5_SetDate">
    <vt:lpwstr>2022-10-13T10:30:33Z</vt:lpwstr>
  </property>
  <property fmtid="{D5CDD505-2E9C-101B-9397-08002B2CF9AE}" pid="4" name="MSIP_Label_cbf18b82-6388-49b0-9adc-5d915add69d5_Method">
    <vt:lpwstr>Privileged</vt:lpwstr>
  </property>
  <property fmtid="{D5CDD505-2E9C-101B-9397-08002B2CF9AE}" pid="5" name="MSIP_Label_cbf18b82-6388-49b0-9adc-5d915add69d5_Name">
    <vt:lpwstr>Public</vt:lpwstr>
  </property>
  <property fmtid="{D5CDD505-2E9C-101B-9397-08002B2CF9AE}" pid="6" name="MSIP_Label_cbf18b82-6388-49b0-9adc-5d915add69d5_SiteId">
    <vt:lpwstr>f6aec7ed-3b3a-4826-99e1-1b3134e6b856</vt:lpwstr>
  </property>
  <property fmtid="{D5CDD505-2E9C-101B-9397-08002B2CF9AE}" pid="7" name="MSIP_Label_cbf18b82-6388-49b0-9adc-5d915add69d5_ActionId">
    <vt:lpwstr>3b80c79f-91ad-445f-a863-9ef50e977bbd</vt:lpwstr>
  </property>
  <property fmtid="{D5CDD505-2E9C-101B-9397-08002B2CF9AE}" pid="8" name="MSIP_Label_cbf18b82-6388-49b0-9adc-5d915add69d5_ContentBits">
    <vt:lpwstr>2</vt:lpwstr>
  </property>
</Properties>
</file>