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2" r:id="rId4"/>
    <p:sldId id="266" r:id="rId5"/>
    <p:sldId id="271" r:id="rId6"/>
    <p:sldId id="270" r:id="rId7"/>
    <p:sldId id="275" r:id="rId8"/>
    <p:sldId id="273" r:id="rId9"/>
    <p:sldId id="27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836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13287-0793-4059-90BA-B61EA01934D1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82A27-0272-4790-9D2C-47EFDFFEF9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769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094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944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383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869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635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194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977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046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82A27-0272-4790-9D2C-47EFDFFEF93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44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3662-4EC1-4B15-A2AE-DB9FB89DB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029ECC-806A-42FD-A4F4-6BCAEA8904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4EC030-CBB3-494B-8405-573A13D4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8B7E0-3D3C-449A-85BB-BA4508D9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EAC7E4-0983-4BC5-8B7C-2E0195F17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2200" y="145737"/>
            <a:ext cx="1922356" cy="1930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8763E7-2452-4A7A-9A28-B058015032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75" y="5111750"/>
            <a:ext cx="2838450" cy="160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B2CE2F-2DAC-47B7-80A4-3811FD0F9E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1450" y="162512"/>
            <a:ext cx="2705100" cy="168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A7A55F69-2B2B-456D-9500-2770843D2B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479" y="5795346"/>
            <a:ext cx="1277401" cy="1016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40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56E82A12-01B9-4274-BD91-0B00D5DD6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7713" y="6156960"/>
            <a:ext cx="823167" cy="655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ACA858-3B17-4B4C-A5C1-2368EE3766C6}"/>
              </a:ext>
            </a:extLst>
          </p:cNvPr>
          <p:cNvCxnSpPr>
            <a:cxnSpLocks/>
          </p:cNvCxnSpPr>
          <p:nvPr userDrawn="1"/>
        </p:nvCxnSpPr>
        <p:spPr>
          <a:xfrm>
            <a:off x="294640" y="6085840"/>
            <a:ext cx="11531600" cy="0"/>
          </a:xfrm>
          <a:prstGeom prst="line">
            <a:avLst/>
          </a:prstGeom>
          <a:ln w="254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521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1B72-6FBC-472D-A6FD-BB2DA3F34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73B8C-519F-4775-8DAB-2329386AD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35713-BEBF-4619-8DD7-32E3ED51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ED4A8-1351-4F51-ADF9-75BE12B1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08D54-C224-4BC1-A0E0-6A9A45158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68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8EAB0-A9BB-4886-AC30-0DC5CE009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10E93-5466-4656-8EE2-B9C22F8AEE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5F667-F7FA-465C-97F7-D94B6699F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F8F49-A163-4329-A8C1-9DD8FBDB8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B869C-78AB-401A-B40F-63415D521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497B1A-3DCB-4630-B0CE-2E92128F3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0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DC50-9627-48B9-B02D-6261B9510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8A47B-62FC-475E-8B20-16C42900B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8038A3-98FC-402C-932E-3E191846A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1D516D-54BD-4DD2-A523-D3A915DD3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A10E4D-C6C6-40FF-AD49-DF6A411BF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94D35B-BB4D-4E7F-A442-B72C974C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538C1C-1AF9-4C2C-842C-A10B6A799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23144-0004-4201-A44E-B9D6E764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21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A18D-50C9-445A-A0AB-BAA27A58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65D2E-A6DF-4284-A00B-F82DCB0F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F13B36-915F-4862-AE28-C25E1420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534E8-F9A0-494A-9ECE-C9D03918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17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EAA831-5383-4751-AFC0-7AD586B5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14E7D-E560-44FD-AA86-6BFFAE9C3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AEFC8-4634-4A0A-B9CF-9BF7DFE2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1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7815E-E3D0-4F17-A6D0-A44506D2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FC635-1367-4075-96DC-C19E38EF0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A5104-75B1-473E-944E-231AEFAAA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63367-CB5B-4A66-8FB9-269B424A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F4F03-BEC3-4A44-8A45-840EFF4CA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D1354-5C01-439B-869C-8FD91781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520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46B3-4B9A-4322-8B91-7E941DFE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0DC95D-2B60-4A20-818B-CD5DCA5C4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52812-3816-460A-9D81-E5A587867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8CAB8-F247-45E7-8715-7943321BA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DC2E5-A4E5-4B2D-ACD3-F46E41C4F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02848-2DD5-4BCE-9D0D-94DCC9536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70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ABD52-2958-41BB-84B7-F4628BACB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25131-FDD5-483D-AB3D-F05B1B615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94952-F77F-45F7-AF8A-9DC369F51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FB199-0AB0-4F49-BB72-D767B40C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78371-BD78-4B47-B9C7-FF85599C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02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7EC477-7258-4D85-BCCE-E3AD24EDF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75356A-B25B-42CC-9668-06AF2329E2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79174-10A7-492F-B65E-C9C5997A1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B9BF6-52E3-4CD3-B069-008B6745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C612F-038A-4E30-BBA8-278ED261E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30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CB4759-16C6-42AE-9A8E-FF5611EA9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F750D6-4DED-4BA3-8BE3-FFC00F094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1322F-F6E0-4366-844A-4AC9283AA4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288CF-A21F-4F7A-BE8A-E128F645E4A8}" type="datetimeFigureOut">
              <a:rPr lang="en-GB" smtClean="0"/>
              <a:t>18/10/2022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6529D-F264-4E7D-A652-7CEFD6424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06EC5-0B72-4893-BABD-AC3AF1C87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5D3C7-7C46-41F2-A945-A87ABAA29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76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D7238A-AC7E-4653-A32E-1AFD0499B3CA}"/>
              </a:ext>
            </a:extLst>
          </p:cNvPr>
          <p:cNvSpPr txBox="1"/>
          <p:nvPr/>
        </p:nvSpPr>
        <p:spPr>
          <a:xfrm>
            <a:off x="419292" y="3105834"/>
            <a:ext cx="594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Leading Through Uncertainty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F4C58B-3DEB-4B02-92FB-C17EE43664D3}"/>
              </a:ext>
            </a:extLst>
          </p:cNvPr>
          <p:cNvSpPr txBox="1"/>
          <p:nvPr/>
        </p:nvSpPr>
        <p:spPr>
          <a:xfrm>
            <a:off x="6665147" y="3193903"/>
            <a:ext cx="51075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Lieutenant Colonel Andy Black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BA1EAE-13BD-4140-BCA6-947861C99864}"/>
              </a:ext>
            </a:extLst>
          </p:cNvPr>
          <p:cNvCxnSpPr/>
          <p:nvPr/>
        </p:nvCxnSpPr>
        <p:spPr>
          <a:xfrm>
            <a:off x="6217920" y="2448560"/>
            <a:ext cx="0" cy="1991360"/>
          </a:xfrm>
          <a:prstGeom prst="line">
            <a:avLst/>
          </a:prstGeom>
          <a:ln w="603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563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191E1D0-35C2-4731-BBBF-DF05851655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934" t="39264" r="16093" b="23611"/>
          <a:stretch/>
        </p:blipFill>
        <p:spPr>
          <a:xfrm rot="724472">
            <a:off x="5540093" y="1089810"/>
            <a:ext cx="4761626" cy="3832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32FDDF-1834-480F-A6A6-021D44703C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297" t="39264" r="23843" b="23611"/>
          <a:stretch/>
        </p:blipFill>
        <p:spPr>
          <a:xfrm rot="20832062">
            <a:off x="2151089" y="1110915"/>
            <a:ext cx="4352808" cy="3832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02A0BE-EE9F-4B9D-992A-606C598418F6}"/>
              </a:ext>
            </a:extLst>
          </p:cNvPr>
          <p:cNvSpPr txBox="1"/>
          <p:nvPr/>
        </p:nvSpPr>
        <p:spPr>
          <a:xfrm>
            <a:off x="115570" y="6268325"/>
            <a:ext cx="11404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Chaos, uncertainty and fear undermine our ability to operate efficiently – good leadership cuts through it</a:t>
            </a:r>
            <a:endParaRPr lang="en-GB" sz="2000" b="1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D47009-1DC4-4EC9-89EA-8F5B788011FB}"/>
              </a:ext>
            </a:extLst>
          </p:cNvPr>
          <p:cNvSpPr/>
          <p:nvPr/>
        </p:nvSpPr>
        <p:spPr>
          <a:xfrm>
            <a:off x="4551680" y="634177"/>
            <a:ext cx="2143760" cy="4070538"/>
          </a:xfrm>
          <a:custGeom>
            <a:avLst/>
            <a:gdLst>
              <a:gd name="connsiteX0" fmla="*/ 152400 w 1981200"/>
              <a:gd name="connsiteY0" fmla="*/ 264160 h 4084320"/>
              <a:gd name="connsiteX1" fmla="*/ 375920 w 1981200"/>
              <a:gd name="connsiteY1" fmla="*/ 548640 h 4084320"/>
              <a:gd name="connsiteX2" fmla="*/ 375920 w 1981200"/>
              <a:gd name="connsiteY2" fmla="*/ 548640 h 4084320"/>
              <a:gd name="connsiteX3" fmla="*/ 243840 w 1981200"/>
              <a:gd name="connsiteY3" fmla="*/ 558800 h 4084320"/>
              <a:gd name="connsiteX4" fmla="*/ 721360 w 1981200"/>
              <a:gd name="connsiteY4" fmla="*/ 985520 h 4084320"/>
              <a:gd name="connsiteX5" fmla="*/ 589280 w 1981200"/>
              <a:gd name="connsiteY5" fmla="*/ 985520 h 4084320"/>
              <a:gd name="connsiteX6" fmla="*/ 934720 w 1981200"/>
              <a:gd name="connsiteY6" fmla="*/ 1513840 h 4084320"/>
              <a:gd name="connsiteX7" fmla="*/ 802640 w 1981200"/>
              <a:gd name="connsiteY7" fmla="*/ 1513840 h 4084320"/>
              <a:gd name="connsiteX8" fmla="*/ 863600 w 1981200"/>
              <a:gd name="connsiteY8" fmla="*/ 2001520 h 4084320"/>
              <a:gd name="connsiteX9" fmla="*/ 660400 w 1981200"/>
              <a:gd name="connsiteY9" fmla="*/ 1960880 h 4084320"/>
              <a:gd name="connsiteX10" fmla="*/ 1137920 w 1981200"/>
              <a:gd name="connsiteY10" fmla="*/ 2336800 h 4084320"/>
              <a:gd name="connsiteX11" fmla="*/ 995680 w 1981200"/>
              <a:gd name="connsiteY11" fmla="*/ 2357120 h 4084320"/>
              <a:gd name="connsiteX12" fmla="*/ 1209040 w 1981200"/>
              <a:gd name="connsiteY12" fmla="*/ 2875280 h 4084320"/>
              <a:gd name="connsiteX13" fmla="*/ 1107440 w 1981200"/>
              <a:gd name="connsiteY13" fmla="*/ 2824480 h 4084320"/>
              <a:gd name="connsiteX14" fmla="*/ 1574800 w 1981200"/>
              <a:gd name="connsiteY14" fmla="*/ 3342640 h 4084320"/>
              <a:gd name="connsiteX15" fmla="*/ 1280160 w 1981200"/>
              <a:gd name="connsiteY15" fmla="*/ 3251200 h 4084320"/>
              <a:gd name="connsiteX16" fmla="*/ 1625600 w 1981200"/>
              <a:gd name="connsiteY16" fmla="*/ 3525520 h 4084320"/>
              <a:gd name="connsiteX17" fmla="*/ 1361440 w 1981200"/>
              <a:gd name="connsiteY17" fmla="*/ 3484880 h 4084320"/>
              <a:gd name="connsiteX18" fmla="*/ 1879600 w 1981200"/>
              <a:gd name="connsiteY18" fmla="*/ 4084320 h 4084320"/>
              <a:gd name="connsiteX19" fmla="*/ 1981200 w 1981200"/>
              <a:gd name="connsiteY19" fmla="*/ 3454400 h 4084320"/>
              <a:gd name="connsiteX20" fmla="*/ 1838960 w 1981200"/>
              <a:gd name="connsiteY20" fmla="*/ 3464560 h 4084320"/>
              <a:gd name="connsiteX21" fmla="*/ 1940560 w 1981200"/>
              <a:gd name="connsiteY21" fmla="*/ 3200400 h 4084320"/>
              <a:gd name="connsiteX22" fmla="*/ 1524000 w 1981200"/>
              <a:gd name="connsiteY22" fmla="*/ 2794000 h 4084320"/>
              <a:gd name="connsiteX23" fmla="*/ 1686560 w 1981200"/>
              <a:gd name="connsiteY23" fmla="*/ 2804160 h 4084320"/>
              <a:gd name="connsiteX24" fmla="*/ 1371600 w 1981200"/>
              <a:gd name="connsiteY24" fmla="*/ 2387600 h 4084320"/>
              <a:gd name="connsiteX25" fmla="*/ 1584960 w 1981200"/>
              <a:gd name="connsiteY25" fmla="*/ 2387600 h 4084320"/>
              <a:gd name="connsiteX26" fmla="*/ 1087120 w 1981200"/>
              <a:gd name="connsiteY26" fmla="*/ 2042160 h 4084320"/>
              <a:gd name="connsiteX27" fmla="*/ 1290320 w 1981200"/>
              <a:gd name="connsiteY27" fmla="*/ 2042160 h 4084320"/>
              <a:gd name="connsiteX28" fmla="*/ 1107440 w 1981200"/>
              <a:gd name="connsiteY28" fmla="*/ 1544320 h 4084320"/>
              <a:gd name="connsiteX29" fmla="*/ 1219200 w 1981200"/>
              <a:gd name="connsiteY29" fmla="*/ 1564640 h 4084320"/>
              <a:gd name="connsiteX30" fmla="*/ 934720 w 1981200"/>
              <a:gd name="connsiteY30" fmla="*/ 1066800 h 4084320"/>
              <a:gd name="connsiteX31" fmla="*/ 1066800 w 1981200"/>
              <a:gd name="connsiteY31" fmla="*/ 1087120 h 4084320"/>
              <a:gd name="connsiteX32" fmla="*/ 721360 w 1981200"/>
              <a:gd name="connsiteY32" fmla="*/ 599440 h 4084320"/>
              <a:gd name="connsiteX33" fmla="*/ 883920 w 1981200"/>
              <a:gd name="connsiteY33" fmla="*/ 619760 h 4084320"/>
              <a:gd name="connsiteX34" fmla="*/ 873760 w 1981200"/>
              <a:gd name="connsiteY34" fmla="*/ 0 h 4084320"/>
              <a:gd name="connsiteX35" fmla="*/ 0 w 1981200"/>
              <a:gd name="connsiteY35" fmla="*/ 20320 h 408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81200" h="4084320">
                <a:moveTo>
                  <a:pt x="152400" y="264160"/>
                </a:moveTo>
                <a:lnTo>
                  <a:pt x="375920" y="548640"/>
                </a:lnTo>
                <a:lnTo>
                  <a:pt x="375920" y="548640"/>
                </a:lnTo>
                <a:lnTo>
                  <a:pt x="243840" y="558800"/>
                </a:lnTo>
                <a:lnTo>
                  <a:pt x="721360" y="985520"/>
                </a:lnTo>
                <a:lnTo>
                  <a:pt x="589280" y="985520"/>
                </a:lnTo>
                <a:lnTo>
                  <a:pt x="934720" y="1513840"/>
                </a:lnTo>
                <a:lnTo>
                  <a:pt x="802640" y="1513840"/>
                </a:lnTo>
                <a:lnTo>
                  <a:pt x="863600" y="2001520"/>
                </a:lnTo>
                <a:lnTo>
                  <a:pt x="660400" y="1960880"/>
                </a:lnTo>
                <a:lnTo>
                  <a:pt x="1137920" y="2336800"/>
                </a:lnTo>
                <a:lnTo>
                  <a:pt x="995680" y="2357120"/>
                </a:lnTo>
                <a:lnTo>
                  <a:pt x="1209040" y="2875280"/>
                </a:lnTo>
                <a:lnTo>
                  <a:pt x="1107440" y="2824480"/>
                </a:lnTo>
                <a:lnTo>
                  <a:pt x="1574800" y="3342640"/>
                </a:lnTo>
                <a:lnTo>
                  <a:pt x="1280160" y="3251200"/>
                </a:lnTo>
                <a:lnTo>
                  <a:pt x="1625600" y="3525520"/>
                </a:lnTo>
                <a:lnTo>
                  <a:pt x="1361440" y="3484880"/>
                </a:lnTo>
                <a:lnTo>
                  <a:pt x="1879600" y="4084320"/>
                </a:lnTo>
                <a:lnTo>
                  <a:pt x="1981200" y="3454400"/>
                </a:lnTo>
                <a:lnTo>
                  <a:pt x="1838960" y="3464560"/>
                </a:lnTo>
                <a:lnTo>
                  <a:pt x="1940560" y="3200400"/>
                </a:lnTo>
                <a:lnTo>
                  <a:pt x="1524000" y="2794000"/>
                </a:lnTo>
                <a:lnTo>
                  <a:pt x="1686560" y="2804160"/>
                </a:lnTo>
                <a:lnTo>
                  <a:pt x="1371600" y="2387600"/>
                </a:lnTo>
                <a:lnTo>
                  <a:pt x="1584960" y="2387600"/>
                </a:lnTo>
                <a:lnTo>
                  <a:pt x="1087120" y="2042160"/>
                </a:lnTo>
                <a:lnTo>
                  <a:pt x="1290320" y="2042160"/>
                </a:lnTo>
                <a:lnTo>
                  <a:pt x="1107440" y="1544320"/>
                </a:lnTo>
                <a:lnTo>
                  <a:pt x="1219200" y="1564640"/>
                </a:lnTo>
                <a:lnTo>
                  <a:pt x="934720" y="1066800"/>
                </a:lnTo>
                <a:lnTo>
                  <a:pt x="1066800" y="1087120"/>
                </a:lnTo>
                <a:lnTo>
                  <a:pt x="721360" y="599440"/>
                </a:lnTo>
                <a:lnTo>
                  <a:pt x="883920" y="619760"/>
                </a:lnTo>
                <a:lnTo>
                  <a:pt x="873760" y="0"/>
                </a:lnTo>
                <a:lnTo>
                  <a:pt x="0" y="2032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8BB1764-CF0E-4055-91A1-51AEE083171D}"/>
              </a:ext>
            </a:extLst>
          </p:cNvPr>
          <p:cNvSpPr/>
          <p:nvPr/>
        </p:nvSpPr>
        <p:spPr>
          <a:xfrm rot="1123840">
            <a:off x="5180349" y="311707"/>
            <a:ext cx="2143760" cy="4070538"/>
          </a:xfrm>
          <a:custGeom>
            <a:avLst/>
            <a:gdLst>
              <a:gd name="connsiteX0" fmla="*/ 152400 w 1981200"/>
              <a:gd name="connsiteY0" fmla="*/ 264160 h 4084320"/>
              <a:gd name="connsiteX1" fmla="*/ 375920 w 1981200"/>
              <a:gd name="connsiteY1" fmla="*/ 548640 h 4084320"/>
              <a:gd name="connsiteX2" fmla="*/ 375920 w 1981200"/>
              <a:gd name="connsiteY2" fmla="*/ 548640 h 4084320"/>
              <a:gd name="connsiteX3" fmla="*/ 243840 w 1981200"/>
              <a:gd name="connsiteY3" fmla="*/ 558800 h 4084320"/>
              <a:gd name="connsiteX4" fmla="*/ 721360 w 1981200"/>
              <a:gd name="connsiteY4" fmla="*/ 985520 h 4084320"/>
              <a:gd name="connsiteX5" fmla="*/ 589280 w 1981200"/>
              <a:gd name="connsiteY5" fmla="*/ 985520 h 4084320"/>
              <a:gd name="connsiteX6" fmla="*/ 934720 w 1981200"/>
              <a:gd name="connsiteY6" fmla="*/ 1513840 h 4084320"/>
              <a:gd name="connsiteX7" fmla="*/ 802640 w 1981200"/>
              <a:gd name="connsiteY7" fmla="*/ 1513840 h 4084320"/>
              <a:gd name="connsiteX8" fmla="*/ 863600 w 1981200"/>
              <a:gd name="connsiteY8" fmla="*/ 2001520 h 4084320"/>
              <a:gd name="connsiteX9" fmla="*/ 660400 w 1981200"/>
              <a:gd name="connsiteY9" fmla="*/ 1960880 h 4084320"/>
              <a:gd name="connsiteX10" fmla="*/ 1137920 w 1981200"/>
              <a:gd name="connsiteY10" fmla="*/ 2336800 h 4084320"/>
              <a:gd name="connsiteX11" fmla="*/ 995680 w 1981200"/>
              <a:gd name="connsiteY11" fmla="*/ 2357120 h 4084320"/>
              <a:gd name="connsiteX12" fmla="*/ 1209040 w 1981200"/>
              <a:gd name="connsiteY12" fmla="*/ 2875280 h 4084320"/>
              <a:gd name="connsiteX13" fmla="*/ 1107440 w 1981200"/>
              <a:gd name="connsiteY13" fmla="*/ 2824480 h 4084320"/>
              <a:gd name="connsiteX14" fmla="*/ 1574800 w 1981200"/>
              <a:gd name="connsiteY14" fmla="*/ 3342640 h 4084320"/>
              <a:gd name="connsiteX15" fmla="*/ 1280160 w 1981200"/>
              <a:gd name="connsiteY15" fmla="*/ 3251200 h 4084320"/>
              <a:gd name="connsiteX16" fmla="*/ 1625600 w 1981200"/>
              <a:gd name="connsiteY16" fmla="*/ 3525520 h 4084320"/>
              <a:gd name="connsiteX17" fmla="*/ 1361440 w 1981200"/>
              <a:gd name="connsiteY17" fmla="*/ 3484880 h 4084320"/>
              <a:gd name="connsiteX18" fmla="*/ 1879600 w 1981200"/>
              <a:gd name="connsiteY18" fmla="*/ 4084320 h 4084320"/>
              <a:gd name="connsiteX19" fmla="*/ 1981200 w 1981200"/>
              <a:gd name="connsiteY19" fmla="*/ 3454400 h 4084320"/>
              <a:gd name="connsiteX20" fmla="*/ 1838960 w 1981200"/>
              <a:gd name="connsiteY20" fmla="*/ 3464560 h 4084320"/>
              <a:gd name="connsiteX21" fmla="*/ 1940560 w 1981200"/>
              <a:gd name="connsiteY21" fmla="*/ 3200400 h 4084320"/>
              <a:gd name="connsiteX22" fmla="*/ 1524000 w 1981200"/>
              <a:gd name="connsiteY22" fmla="*/ 2794000 h 4084320"/>
              <a:gd name="connsiteX23" fmla="*/ 1686560 w 1981200"/>
              <a:gd name="connsiteY23" fmla="*/ 2804160 h 4084320"/>
              <a:gd name="connsiteX24" fmla="*/ 1371600 w 1981200"/>
              <a:gd name="connsiteY24" fmla="*/ 2387600 h 4084320"/>
              <a:gd name="connsiteX25" fmla="*/ 1584960 w 1981200"/>
              <a:gd name="connsiteY25" fmla="*/ 2387600 h 4084320"/>
              <a:gd name="connsiteX26" fmla="*/ 1087120 w 1981200"/>
              <a:gd name="connsiteY26" fmla="*/ 2042160 h 4084320"/>
              <a:gd name="connsiteX27" fmla="*/ 1290320 w 1981200"/>
              <a:gd name="connsiteY27" fmla="*/ 2042160 h 4084320"/>
              <a:gd name="connsiteX28" fmla="*/ 1107440 w 1981200"/>
              <a:gd name="connsiteY28" fmla="*/ 1544320 h 4084320"/>
              <a:gd name="connsiteX29" fmla="*/ 1219200 w 1981200"/>
              <a:gd name="connsiteY29" fmla="*/ 1564640 h 4084320"/>
              <a:gd name="connsiteX30" fmla="*/ 934720 w 1981200"/>
              <a:gd name="connsiteY30" fmla="*/ 1066800 h 4084320"/>
              <a:gd name="connsiteX31" fmla="*/ 1066800 w 1981200"/>
              <a:gd name="connsiteY31" fmla="*/ 1087120 h 4084320"/>
              <a:gd name="connsiteX32" fmla="*/ 721360 w 1981200"/>
              <a:gd name="connsiteY32" fmla="*/ 599440 h 4084320"/>
              <a:gd name="connsiteX33" fmla="*/ 883920 w 1981200"/>
              <a:gd name="connsiteY33" fmla="*/ 619760 h 4084320"/>
              <a:gd name="connsiteX34" fmla="*/ 873760 w 1981200"/>
              <a:gd name="connsiteY34" fmla="*/ 0 h 4084320"/>
              <a:gd name="connsiteX35" fmla="*/ 0 w 1981200"/>
              <a:gd name="connsiteY35" fmla="*/ 20320 h 408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981200" h="4084320">
                <a:moveTo>
                  <a:pt x="152400" y="264160"/>
                </a:moveTo>
                <a:lnTo>
                  <a:pt x="375920" y="548640"/>
                </a:lnTo>
                <a:lnTo>
                  <a:pt x="375920" y="548640"/>
                </a:lnTo>
                <a:lnTo>
                  <a:pt x="243840" y="558800"/>
                </a:lnTo>
                <a:lnTo>
                  <a:pt x="721360" y="985520"/>
                </a:lnTo>
                <a:lnTo>
                  <a:pt x="589280" y="985520"/>
                </a:lnTo>
                <a:lnTo>
                  <a:pt x="934720" y="1513840"/>
                </a:lnTo>
                <a:lnTo>
                  <a:pt x="802640" y="1513840"/>
                </a:lnTo>
                <a:lnTo>
                  <a:pt x="863600" y="2001520"/>
                </a:lnTo>
                <a:lnTo>
                  <a:pt x="660400" y="1960880"/>
                </a:lnTo>
                <a:lnTo>
                  <a:pt x="1137920" y="2336800"/>
                </a:lnTo>
                <a:lnTo>
                  <a:pt x="995680" y="2357120"/>
                </a:lnTo>
                <a:lnTo>
                  <a:pt x="1209040" y="2875280"/>
                </a:lnTo>
                <a:lnTo>
                  <a:pt x="1107440" y="2824480"/>
                </a:lnTo>
                <a:lnTo>
                  <a:pt x="1574800" y="3342640"/>
                </a:lnTo>
                <a:lnTo>
                  <a:pt x="1280160" y="3251200"/>
                </a:lnTo>
                <a:lnTo>
                  <a:pt x="1625600" y="3525520"/>
                </a:lnTo>
                <a:lnTo>
                  <a:pt x="1361440" y="3484880"/>
                </a:lnTo>
                <a:lnTo>
                  <a:pt x="1879600" y="4084320"/>
                </a:lnTo>
                <a:lnTo>
                  <a:pt x="1981200" y="3454400"/>
                </a:lnTo>
                <a:lnTo>
                  <a:pt x="1838960" y="3464560"/>
                </a:lnTo>
                <a:lnTo>
                  <a:pt x="1940560" y="3200400"/>
                </a:lnTo>
                <a:lnTo>
                  <a:pt x="1524000" y="2794000"/>
                </a:lnTo>
                <a:lnTo>
                  <a:pt x="1686560" y="2804160"/>
                </a:lnTo>
                <a:lnTo>
                  <a:pt x="1371600" y="2387600"/>
                </a:lnTo>
                <a:lnTo>
                  <a:pt x="1584960" y="2387600"/>
                </a:lnTo>
                <a:lnTo>
                  <a:pt x="1087120" y="2042160"/>
                </a:lnTo>
                <a:lnTo>
                  <a:pt x="1290320" y="2042160"/>
                </a:lnTo>
                <a:lnTo>
                  <a:pt x="1107440" y="1544320"/>
                </a:lnTo>
                <a:lnTo>
                  <a:pt x="1219200" y="1564640"/>
                </a:lnTo>
                <a:lnTo>
                  <a:pt x="934720" y="1066800"/>
                </a:lnTo>
                <a:lnTo>
                  <a:pt x="1066800" y="1087120"/>
                </a:lnTo>
                <a:lnTo>
                  <a:pt x="721360" y="599440"/>
                </a:lnTo>
                <a:lnTo>
                  <a:pt x="883920" y="619760"/>
                </a:lnTo>
                <a:lnTo>
                  <a:pt x="873760" y="0"/>
                </a:lnTo>
                <a:lnTo>
                  <a:pt x="0" y="20320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350E44-AAA0-40FA-A8B7-A73FF5D39D1F}"/>
              </a:ext>
            </a:extLst>
          </p:cNvPr>
          <p:cNvSpPr/>
          <p:nvPr/>
        </p:nvSpPr>
        <p:spPr>
          <a:xfrm>
            <a:off x="5295105" y="676387"/>
            <a:ext cx="1054895" cy="81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C2CB2C-4979-4856-88C3-3FF67A4B009C}"/>
              </a:ext>
            </a:extLst>
          </p:cNvPr>
          <p:cNvSpPr/>
          <p:nvPr/>
        </p:nvSpPr>
        <p:spPr>
          <a:xfrm>
            <a:off x="5536952" y="1421908"/>
            <a:ext cx="916241" cy="81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52AC81-EF84-4FEE-B6F9-378FBEA42324}"/>
              </a:ext>
            </a:extLst>
          </p:cNvPr>
          <p:cNvSpPr/>
          <p:nvPr/>
        </p:nvSpPr>
        <p:spPr>
          <a:xfrm>
            <a:off x="5743503" y="2202514"/>
            <a:ext cx="586100" cy="81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2F57AF-C98A-442F-9774-D6B4D8B50FC0}"/>
              </a:ext>
            </a:extLst>
          </p:cNvPr>
          <p:cNvSpPr/>
          <p:nvPr/>
        </p:nvSpPr>
        <p:spPr>
          <a:xfrm>
            <a:off x="5985748" y="2724087"/>
            <a:ext cx="467446" cy="81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901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D9AED38-5C04-4653-8B5E-ECBE2D4ECDD2}"/>
              </a:ext>
            </a:extLst>
          </p:cNvPr>
          <p:cNvGrpSpPr/>
          <p:nvPr/>
        </p:nvGrpSpPr>
        <p:grpSpPr>
          <a:xfrm>
            <a:off x="4394836" y="1576117"/>
            <a:ext cx="3728720" cy="3027682"/>
            <a:chOff x="7315200" y="873759"/>
            <a:chExt cx="3728720" cy="302768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02410FC-F5C6-4E2F-B53D-BA4DD049B158}"/>
                </a:ext>
              </a:extLst>
            </p:cNvPr>
            <p:cNvSpPr/>
            <p:nvPr/>
          </p:nvSpPr>
          <p:spPr>
            <a:xfrm>
              <a:off x="8117840" y="873759"/>
              <a:ext cx="2265680" cy="2082801"/>
            </a:xfrm>
            <a:prstGeom prst="ellipse">
              <a:avLst/>
            </a:prstGeom>
            <a:solidFill>
              <a:schemeClr val="tx1">
                <a:lumMod val="75000"/>
                <a:alpha val="5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Task 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D0E9858-A798-47F6-9BA7-6B9DC67661BF}"/>
                </a:ext>
              </a:extLst>
            </p:cNvPr>
            <p:cNvSpPr/>
            <p:nvPr/>
          </p:nvSpPr>
          <p:spPr>
            <a:xfrm>
              <a:off x="7315200" y="1818640"/>
              <a:ext cx="2265680" cy="2082801"/>
            </a:xfrm>
            <a:prstGeom prst="ellipse">
              <a:avLst/>
            </a:prstGeom>
            <a:solidFill>
              <a:srgbClr val="92D050">
                <a:alpha val="48000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D51658F-65A9-4FD1-A2DA-D845771ED81D}"/>
                </a:ext>
              </a:extLst>
            </p:cNvPr>
            <p:cNvSpPr/>
            <p:nvPr/>
          </p:nvSpPr>
          <p:spPr>
            <a:xfrm>
              <a:off x="8778240" y="1818640"/>
              <a:ext cx="2265680" cy="2082801"/>
            </a:xfrm>
            <a:prstGeom prst="ellipse">
              <a:avLst/>
            </a:prstGeom>
            <a:solidFill>
              <a:srgbClr val="00B0F0">
                <a:alpha val="48000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Individual</a:t>
              </a:r>
              <a:r>
                <a:rPr lang="en-GB" dirty="0"/>
                <a:t> 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232A54B-6F76-4719-A4B6-EA7DE42A055C}"/>
              </a:ext>
            </a:extLst>
          </p:cNvPr>
          <p:cNvSpPr txBox="1"/>
          <p:nvPr/>
        </p:nvSpPr>
        <p:spPr>
          <a:xfrm>
            <a:off x="4224657" y="334435"/>
            <a:ext cx="39204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/>
              <a:t>Purpose</a:t>
            </a:r>
            <a:r>
              <a:rPr lang="en-GB" sz="2800" i="1" dirty="0"/>
              <a:t>:  </a:t>
            </a:r>
          </a:p>
          <a:p>
            <a:pPr algn="ctr"/>
            <a:r>
              <a:rPr lang="en-GB" sz="2800" i="1" dirty="0"/>
              <a:t>Planning &amp; Preparation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797814-7183-428E-AD9A-E1D98ADDFA40}"/>
              </a:ext>
            </a:extLst>
          </p:cNvPr>
          <p:cNvSpPr txBox="1"/>
          <p:nvPr/>
        </p:nvSpPr>
        <p:spPr>
          <a:xfrm>
            <a:off x="7836536" y="3744335"/>
            <a:ext cx="40487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/>
              <a:t>People</a:t>
            </a:r>
            <a:r>
              <a:rPr lang="en-GB" sz="2800" i="1" dirty="0"/>
              <a:t>: </a:t>
            </a:r>
          </a:p>
          <a:p>
            <a:pPr algn="ctr"/>
            <a:r>
              <a:rPr lang="en-GB" sz="2800" i="1" dirty="0"/>
              <a:t>Understood, Mentored &amp; Respected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272679-D546-42AA-B7E7-3E57987B7A24}"/>
              </a:ext>
            </a:extLst>
          </p:cNvPr>
          <p:cNvSpPr txBox="1"/>
          <p:nvPr/>
        </p:nvSpPr>
        <p:spPr>
          <a:xfrm>
            <a:off x="-149860" y="3921951"/>
            <a:ext cx="5466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/>
              <a:t>Empowerment</a:t>
            </a:r>
            <a:r>
              <a:rPr lang="en-GB" sz="2800" i="1" dirty="0"/>
              <a:t>: </a:t>
            </a:r>
          </a:p>
          <a:p>
            <a:pPr algn="ctr"/>
            <a:r>
              <a:rPr lang="en-GB" sz="2800" i="1" dirty="0"/>
              <a:t>Trusted, Motivated &amp; Inspired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CA0886-1CE9-4040-AB45-DCBD5BF3A47D}"/>
              </a:ext>
            </a:extLst>
          </p:cNvPr>
          <p:cNvSpPr txBox="1"/>
          <p:nvPr/>
        </p:nvSpPr>
        <p:spPr>
          <a:xfrm>
            <a:off x="279400" y="6262925"/>
            <a:ext cx="103225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Leaders empower every member of their team, giving them purpose, opportunity and respect</a:t>
            </a:r>
            <a:endParaRPr lang="en-GB" sz="2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B5D424-0C76-4809-AACC-3E24E70DE425}"/>
              </a:ext>
            </a:extLst>
          </p:cNvPr>
          <p:cNvSpPr txBox="1"/>
          <p:nvPr/>
        </p:nvSpPr>
        <p:spPr>
          <a:xfrm>
            <a:off x="279400" y="5595811"/>
            <a:ext cx="98145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John Adair’ Action-Centred Leadership Model 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222311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8AB50B2-9515-429E-9A4A-8ED70342CF8A}"/>
              </a:ext>
            </a:extLst>
          </p:cNvPr>
          <p:cNvSpPr txBox="1"/>
          <p:nvPr/>
        </p:nvSpPr>
        <p:spPr>
          <a:xfrm>
            <a:off x="-1" y="87878"/>
            <a:ext cx="369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Purpose</a:t>
            </a:r>
            <a:r>
              <a:rPr lang="en-GB" i="1" dirty="0"/>
              <a:t>:  </a:t>
            </a:r>
          </a:p>
          <a:p>
            <a:pPr algn="ctr"/>
            <a:r>
              <a:rPr lang="en-GB" i="1" dirty="0"/>
              <a:t>Planning &amp; Preparation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E58729-67C3-4FE1-AF72-CFEDAA6CB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" y="826542"/>
            <a:ext cx="1813163" cy="14946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494F5A-348B-4B43-86A2-1F7946F92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650" y="2703496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BD25A2-8B5C-4184-95DE-76074CF6D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6820" y="1573886"/>
            <a:ext cx="5575479" cy="3710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C11FD2A-710C-4248-A7E0-62EB950E50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429" t="9113" r="26292" b="9553"/>
          <a:stretch/>
        </p:blipFill>
        <p:spPr>
          <a:xfrm>
            <a:off x="1466140" y="3059895"/>
            <a:ext cx="1541220" cy="1543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E9EB2C-B24C-4DBF-9AD7-24361DFE91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5187"/>
          <a:stretch/>
        </p:blipFill>
        <p:spPr>
          <a:xfrm>
            <a:off x="223819" y="2848393"/>
            <a:ext cx="1280762" cy="2114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D29BB38-EEB6-4F3B-9230-961B9939A2F0}"/>
              </a:ext>
            </a:extLst>
          </p:cNvPr>
          <p:cNvSpPr txBox="1"/>
          <p:nvPr/>
        </p:nvSpPr>
        <p:spPr>
          <a:xfrm>
            <a:off x="0" y="5647338"/>
            <a:ext cx="3007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/>
              <a:t>Methodical Planning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71BBE1-D58C-42EF-8B97-FE184C77DF2C}"/>
              </a:ext>
            </a:extLst>
          </p:cNvPr>
          <p:cNvSpPr txBox="1"/>
          <p:nvPr/>
        </p:nvSpPr>
        <p:spPr>
          <a:xfrm>
            <a:off x="3116648" y="5657662"/>
            <a:ext cx="3007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/>
              <a:t>War Game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145754-34C6-442B-A4BA-1B3551E03B0C}"/>
              </a:ext>
            </a:extLst>
          </p:cNvPr>
          <p:cNvSpPr txBox="1"/>
          <p:nvPr/>
        </p:nvSpPr>
        <p:spPr>
          <a:xfrm>
            <a:off x="6029700" y="5657662"/>
            <a:ext cx="3007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/>
              <a:t>Practice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C6ADC6-46FE-4AEB-A469-26A1995C3DC7}"/>
              </a:ext>
            </a:extLst>
          </p:cNvPr>
          <p:cNvSpPr txBox="1"/>
          <p:nvPr/>
        </p:nvSpPr>
        <p:spPr>
          <a:xfrm>
            <a:off x="8965724" y="5657662"/>
            <a:ext cx="3007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i="1" dirty="0"/>
              <a:t>Precision </a:t>
            </a:r>
          </a:p>
        </p:txBody>
      </p:sp>
    </p:spTree>
    <p:extLst>
      <p:ext uri="{BB962C8B-B14F-4D97-AF65-F5344CB8AC3E}">
        <p14:creationId xmlns:p14="http://schemas.microsoft.com/office/powerpoint/2010/main" val="421705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9F993069-F219-43FE-B037-9567BC809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409" y="1233524"/>
            <a:ext cx="6025831" cy="459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Diagram, venn diagram&#10;&#10;Description automatically generated">
            <a:extLst>
              <a:ext uri="{FF2B5EF4-FFF2-40B4-BE49-F238E27FC236}">
                <a16:creationId xmlns:a16="http://schemas.microsoft.com/office/drawing/2014/main" id="{4B55EA7E-66D3-49AE-90FA-2C74FE703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17" y="809177"/>
            <a:ext cx="1719554" cy="13977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B50C1F-73A6-4384-AF9C-4D57A4B9E718}"/>
              </a:ext>
            </a:extLst>
          </p:cNvPr>
          <p:cNvSpPr txBox="1"/>
          <p:nvPr/>
        </p:nvSpPr>
        <p:spPr>
          <a:xfrm>
            <a:off x="-1126174" y="70513"/>
            <a:ext cx="5830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Empowerment</a:t>
            </a:r>
            <a:r>
              <a:rPr lang="en-GB" i="1" dirty="0"/>
              <a:t>: </a:t>
            </a:r>
          </a:p>
          <a:p>
            <a:pPr algn="ctr"/>
            <a:r>
              <a:rPr lang="en-GB" i="1" dirty="0"/>
              <a:t>Trusted, Motivated &amp; Inspired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027EC5-6819-47B6-A205-8C4C695ED4A7}"/>
              </a:ext>
            </a:extLst>
          </p:cNvPr>
          <p:cNvCxnSpPr>
            <a:cxnSpLocks/>
          </p:cNvCxnSpPr>
          <p:nvPr/>
        </p:nvCxnSpPr>
        <p:spPr>
          <a:xfrm>
            <a:off x="2843213" y="255016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3AF3DD-09F1-4492-BC81-A9F4148961E3}"/>
              </a:ext>
            </a:extLst>
          </p:cNvPr>
          <p:cNvCxnSpPr>
            <a:cxnSpLocks/>
          </p:cNvCxnSpPr>
          <p:nvPr/>
        </p:nvCxnSpPr>
        <p:spPr>
          <a:xfrm>
            <a:off x="5982653" y="255016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DB32083-CF19-4504-AB97-2780F74A9861}"/>
              </a:ext>
            </a:extLst>
          </p:cNvPr>
          <p:cNvCxnSpPr>
            <a:cxnSpLocks/>
          </p:cNvCxnSpPr>
          <p:nvPr/>
        </p:nvCxnSpPr>
        <p:spPr>
          <a:xfrm>
            <a:off x="8593773" y="257048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4B2DE488-92B1-4524-8F30-78088DDE5E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935" b="9607"/>
          <a:stretch/>
        </p:blipFill>
        <p:spPr>
          <a:xfrm>
            <a:off x="2752706" y="1032819"/>
            <a:ext cx="3258197" cy="4977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ED50678-2E16-4C11-A12E-BF9EBB10CF93}"/>
              </a:ext>
            </a:extLst>
          </p:cNvPr>
          <p:cNvSpPr txBox="1"/>
          <p:nvPr/>
        </p:nvSpPr>
        <p:spPr>
          <a:xfrm>
            <a:off x="714375" y="6191101"/>
            <a:ext cx="103193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Strong leadership binds teams together, it can make the impossible become possible and the ordinary do the extraordinary.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D37AC80-1D84-49D5-8FEF-D2AFF441B5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3166" y="3172477"/>
            <a:ext cx="2997400" cy="1678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550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6C85F515-A9FE-41F9-88EB-6F0BF6DE6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7" y="985477"/>
            <a:ext cx="1893936" cy="15434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4E5133-BD11-4549-A4B1-1D6B2BA0E232}"/>
              </a:ext>
            </a:extLst>
          </p:cNvPr>
          <p:cNvSpPr txBox="1"/>
          <p:nvPr/>
        </p:nvSpPr>
        <p:spPr>
          <a:xfrm>
            <a:off x="-748498" y="0"/>
            <a:ext cx="50291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/>
              <a:t>People</a:t>
            </a:r>
            <a:r>
              <a:rPr lang="en-GB" i="1" dirty="0"/>
              <a:t>: </a:t>
            </a:r>
          </a:p>
          <a:p>
            <a:pPr algn="ctr"/>
            <a:r>
              <a:rPr lang="en-GB" i="1" dirty="0"/>
              <a:t>Understood, Mentored &amp; Respected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A9E112-9934-4BB0-A545-49B36A78C4E0}"/>
              </a:ext>
            </a:extLst>
          </p:cNvPr>
          <p:cNvCxnSpPr>
            <a:cxnSpLocks/>
          </p:cNvCxnSpPr>
          <p:nvPr/>
        </p:nvCxnSpPr>
        <p:spPr>
          <a:xfrm>
            <a:off x="2751773" y="255016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BAD190-19DC-4DB3-BD33-67C77067CA35}"/>
              </a:ext>
            </a:extLst>
          </p:cNvPr>
          <p:cNvCxnSpPr>
            <a:cxnSpLocks/>
          </p:cNvCxnSpPr>
          <p:nvPr/>
        </p:nvCxnSpPr>
        <p:spPr>
          <a:xfrm>
            <a:off x="5982653" y="255016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C8094B-2CBF-4915-A86C-2B0F2F32A1DC}"/>
              </a:ext>
            </a:extLst>
          </p:cNvPr>
          <p:cNvCxnSpPr>
            <a:cxnSpLocks/>
          </p:cNvCxnSpPr>
          <p:nvPr/>
        </p:nvCxnSpPr>
        <p:spPr>
          <a:xfrm>
            <a:off x="8593773" y="2570480"/>
            <a:ext cx="0" cy="2509520"/>
          </a:xfrm>
          <a:prstGeom prst="line">
            <a:avLst/>
          </a:prstGeom>
          <a:ln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BD07EB4D-9E80-4160-9E59-FD9A3ABEE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7475" y="261756"/>
            <a:ext cx="1433179" cy="1955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BE92B38-9528-4974-B686-620DC9FADF81}"/>
              </a:ext>
            </a:extLst>
          </p:cNvPr>
          <p:cNvSpPr txBox="1"/>
          <p:nvPr/>
        </p:nvSpPr>
        <p:spPr>
          <a:xfrm>
            <a:off x="923926" y="6199555"/>
            <a:ext cx="9073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Anyone can be a good leader, but they have to know themselves and their team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31DC393-75A0-41AD-9E7B-54495D7A7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284" y="2476182"/>
            <a:ext cx="1714500" cy="2657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5204F89-7BA9-47A4-AB8C-152383E9BC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0867" y="2217449"/>
            <a:ext cx="5885332" cy="299889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ED71ECF-18C9-4003-9AFA-D989D99A7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912" y="2949524"/>
            <a:ext cx="2894204" cy="1901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1A9327-E898-4BDE-B149-8F969099BC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091" y="2690336"/>
            <a:ext cx="2350246" cy="1859372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9E7E4F-4707-47AC-8510-364D9F58F7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599" y="4549708"/>
            <a:ext cx="2258797" cy="145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40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9BD86E-7EFC-494C-AE13-9A81A896FB78}"/>
              </a:ext>
            </a:extLst>
          </p:cNvPr>
          <p:cNvSpPr txBox="1"/>
          <p:nvPr/>
        </p:nvSpPr>
        <p:spPr>
          <a:xfrm>
            <a:off x="-284480" y="150088"/>
            <a:ext cx="3992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i="1" dirty="0"/>
              <a:t>Good Leaders:</a:t>
            </a:r>
            <a:endParaRPr lang="en-GB" sz="28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AF463-C9C5-4F14-89D6-85A9BB766E85}"/>
              </a:ext>
            </a:extLst>
          </p:cNvPr>
          <p:cNvSpPr txBox="1"/>
          <p:nvPr/>
        </p:nvSpPr>
        <p:spPr>
          <a:xfrm>
            <a:off x="640080" y="1073398"/>
            <a:ext cx="408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Think logically in a crisis</a:t>
            </a:r>
            <a:endParaRPr lang="en-GB" sz="20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4F1667-A598-4FA3-A122-DD0E99F2609C}"/>
              </a:ext>
            </a:extLst>
          </p:cNvPr>
          <p:cNvSpPr txBox="1"/>
          <p:nvPr/>
        </p:nvSpPr>
        <p:spPr>
          <a:xfrm>
            <a:off x="1374140" y="1713478"/>
            <a:ext cx="4084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Are calm under pressure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7273E-FDF7-41A9-88E7-074CEC9BABBE}"/>
              </a:ext>
            </a:extLst>
          </p:cNvPr>
          <p:cNvSpPr txBox="1"/>
          <p:nvPr/>
        </p:nvSpPr>
        <p:spPr>
          <a:xfrm>
            <a:off x="1473200" y="2468880"/>
            <a:ext cx="5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Offer insight and inspiration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599E6C-0692-4891-92F8-0EFBEBFC9326}"/>
              </a:ext>
            </a:extLst>
          </p:cNvPr>
          <p:cNvSpPr txBox="1"/>
          <p:nvPr/>
        </p:nvSpPr>
        <p:spPr>
          <a:xfrm>
            <a:off x="728980" y="3287376"/>
            <a:ext cx="8285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Set a clear vision and goals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45336A-4FDC-480F-B59A-B6663D9989F8}"/>
              </a:ext>
            </a:extLst>
          </p:cNvPr>
          <p:cNvSpPr txBox="1"/>
          <p:nvPr/>
        </p:nvSpPr>
        <p:spPr>
          <a:xfrm>
            <a:off x="2263140" y="4105872"/>
            <a:ext cx="8285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Build teams based on trust and respect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7C67E9-E238-4E53-A901-FF1553EA96D0}"/>
              </a:ext>
            </a:extLst>
          </p:cNvPr>
          <p:cNvSpPr txBox="1"/>
          <p:nvPr/>
        </p:nvSpPr>
        <p:spPr>
          <a:xfrm>
            <a:off x="3014980" y="4913689"/>
            <a:ext cx="8285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/>
              <a:t>Invest time and energy in their people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4DF827-6D7B-47DD-A989-895A1C1BAA89}"/>
              </a:ext>
            </a:extLst>
          </p:cNvPr>
          <p:cNvGrpSpPr/>
          <p:nvPr/>
        </p:nvGrpSpPr>
        <p:grpSpPr>
          <a:xfrm>
            <a:off x="8346440" y="214946"/>
            <a:ext cx="3728720" cy="3027682"/>
            <a:chOff x="7315200" y="873759"/>
            <a:chExt cx="3728720" cy="302768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77C4AAC-4989-451D-8300-51B7EA009026}"/>
                </a:ext>
              </a:extLst>
            </p:cNvPr>
            <p:cNvSpPr/>
            <p:nvPr/>
          </p:nvSpPr>
          <p:spPr>
            <a:xfrm>
              <a:off x="8117840" y="873759"/>
              <a:ext cx="2265680" cy="2082801"/>
            </a:xfrm>
            <a:prstGeom prst="ellipse">
              <a:avLst/>
            </a:prstGeom>
            <a:solidFill>
              <a:schemeClr val="tx1">
                <a:lumMod val="75000"/>
                <a:alpha val="5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Task 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3D3CF92-3EDD-46B6-948B-5CB06ADCD4D7}"/>
                </a:ext>
              </a:extLst>
            </p:cNvPr>
            <p:cNvSpPr/>
            <p:nvPr/>
          </p:nvSpPr>
          <p:spPr>
            <a:xfrm>
              <a:off x="7315200" y="1818640"/>
              <a:ext cx="2265680" cy="2082801"/>
            </a:xfrm>
            <a:prstGeom prst="ellipse">
              <a:avLst/>
            </a:prstGeom>
            <a:solidFill>
              <a:srgbClr val="92D050">
                <a:alpha val="48000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Team 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55481A4-069C-4687-BE29-D3C50729D9A6}"/>
                </a:ext>
              </a:extLst>
            </p:cNvPr>
            <p:cNvSpPr/>
            <p:nvPr/>
          </p:nvSpPr>
          <p:spPr>
            <a:xfrm>
              <a:off x="8778240" y="1818640"/>
              <a:ext cx="2265680" cy="2082801"/>
            </a:xfrm>
            <a:prstGeom prst="ellipse">
              <a:avLst/>
            </a:prstGeom>
            <a:solidFill>
              <a:srgbClr val="00B0F0">
                <a:alpha val="48000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Individual</a:t>
              </a:r>
              <a:r>
                <a:rPr lang="en-GB" dirty="0"/>
                <a:t>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C349F25-AACD-480D-8A2F-808734DD7A80}"/>
              </a:ext>
            </a:extLst>
          </p:cNvPr>
          <p:cNvSpPr txBox="1"/>
          <p:nvPr/>
        </p:nvSpPr>
        <p:spPr>
          <a:xfrm>
            <a:off x="589280" y="6210023"/>
            <a:ext cx="6238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Anyone can be a good leader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2743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D6EC43-3298-4335-9737-7A877CCA1B5F}"/>
              </a:ext>
            </a:extLst>
          </p:cNvPr>
          <p:cNvSpPr txBox="1"/>
          <p:nvPr/>
        </p:nvSpPr>
        <p:spPr>
          <a:xfrm>
            <a:off x="643161" y="6199555"/>
            <a:ext cx="8663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1" dirty="0">
                <a:latin typeface="Calibri" panose="020F0502020204030204" pitchFamily="34" charset="0"/>
                <a:ea typeface="Calibri" panose="020F0502020204030204" pitchFamily="34" charset="0"/>
              </a:rPr>
              <a:t>L</a:t>
            </a:r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eaders are </a:t>
            </a:r>
            <a:r>
              <a:rPr lang="en-GB" sz="2000" b="1" i="1" dirty="0">
                <a:latin typeface="Calibri" panose="020F0502020204030204" pitchFamily="34" charset="0"/>
                <a:ea typeface="Calibri" panose="020F0502020204030204" pitchFamily="34" charset="0"/>
              </a:rPr>
              <a:t>R</a:t>
            </a:r>
            <a:r>
              <a:rPr lang="en-GB" sz="20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eaders – prepared to listen and learn fro</a:t>
            </a:r>
            <a:r>
              <a:rPr lang="en-GB" sz="2000" b="1" i="1" dirty="0">
                <a:latin typeface="Calibri" panose="020F0502020204030204" pitchFamily="34" charset="0"/>
                <a:ea typeface="Calibri" panose="020F0502020204030204" pitchFamily="34" charset="0"/>
              </a:rPr>
              <a:t>m others</a:t>
            </a:r>
            <a:endParaRPr lang="en-GB" sz="2000" b="1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27CDCF-CF88-471D-9439-8F88D35A4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202" y="1281451"/>
            <a:ext cx="2150474" cy="33148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607BB2-6465-47F7-B213-F23C711A6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30" y="1226700"/>
            <a:ext cx="2063020" cy="3314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6EC21-FE04-44AA-9DC8-4B9EBFF6F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382" y="1226701"/>
            <a:ext cx="2150475" cy="32999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1819FF4-29EA-4D97-A95D-934AB07F1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5695" y="1226700"/>
            <a:ext cx="2150474" cy="34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71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D7238A-AC7E-4653-A32E-1AFD0499B3CA}"/>
              </a:ext>
            </a:extLst>
          </p:cNvPr>
          <p:cNvSpPr txBox="1"/>
          <p:nvPr/>
        </p:nvSpPr>
        <p:spPr>
          <a:xfrm>
            <a:off x="274320" y="3105834"/>
            <a:ext cx="5943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Leading Through Uncertainty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F4C58B-3DEB-4B02-92FB-C17EE43664D3}"/>
              </a:ext>
            </a:extLst>
          </p:cNvPr>
          <p:cNvSpPr txBox="1"/>
          <p:nvPr/>
        </p:nvSpPr>
        <p:spPr>
          <a:xfrm>
            <a:off x="6685467" y="2967335"/>
            <a:ext cx="5107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Questions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BA1EAE-13BD-4140-BCA6-947861C99864}"/>
              </a:ext>
            </a:extLst>
          </p:cNvPr>
          <p:cNvCxnSpPr/>
          <p:nvPr/>
        </p:nvCxnSpPr>
        <p:spPr>
          <a:xfrm>
            <a:off x="6217920" y="2448560"/>
            <a:ext cx="0" cy="1991360"/>
          </a:xfrm>
          <a:prstGeom prst="line">
            <a:avLst/>
          </a:prstGeom>
          <a:ln w="6032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888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3296</TotalTime>
  <Words>197</Words>
  <Application>Microsoft Office PowerPoint</Application>
  <PresentationFormat>Widescreen</PresentationFormat>
  <Paragraphs>49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Mudd, Marcus Brig (4X-COMD)</dc:creator>
  <cp:lastModifiedBy>Black, Andrew Lt Col (4X-MCI-EET-SO1A)</cp:lastModifiedBy>
  <cp:revision>38</cp:revision>
  <dcterms:created xsi:type="dcterms:W3CDTF">2022-10-07T16:10:36Z</dcterms:created>
  <dcterms:modified xsi:type="dcterms:W3CDTF">2022-10-18T06:19:39Z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8a60473-494b-4586-a1bb-b0e663054676_Enabled">
    <vt:lpwstr>true</vt:lpwstr>
  </property>
  <property fmtid="{D5CDD505-2E9C-101B-9397-08002B2CF9AE}" pid="3" name="MSIP_Label_d8a60473-494b-4586-a1bb-b0e663054676_SetDate">
    <vt:lpwstr>2022-10-07T16:15:04Z</vt:lpwstr>
  </property>
  <property fmtid="{D5CDD505-2E9C-101B-9397-08002B2CF9AE}" pid="4" name="MSIP_Label_d8a60473-494b-4586-a1bb-b0e663054676_Method">
    <vt:lpwstr>Privileged</vt:lpwstr>
  </property>
  <property fmtid="{D5CDD505-2E9C-101B-9397-08002B2CF9AE}" pid="5" name="MSIP_Label_d8a60473-494b-4586-a1bb-b0e663054676_Name">
    <vt:lpwstr>MOD-1-O-‘UNMARKED’</vt:lpwstr>
  </property>
  <property fmtid="{D5CDD505-2E9C-101B-9397-08002B2CF9AE}" pid="6" name="MSIP_Label_d8a60473-494b-4586-a1bb-b0e663054676_SiteId">
    <vt:lpwstr>be7760ed-5953-484b-ae95-d0a16dfa09e5</vt:lpwstr>
  </property>
  <property fmtid="{D5CDD505-2E9C-101B-9397-08002B2CF9AE}" pid="7" name="MSIP_Label_d8a60473-494b-4586-a1bb-b0e663054676_ActionId">
    <vt:lpwstr>f3d249d1-cef4-49be-9693-dc2e1819b8d6</vt:lpwstr>
  </property>
  <property fmtid="{D5CDD505-2E9C-101B-9397-08002B2CF9AE}" pid="8" name="MSIP_Label_d8a60473-494b-4586-a1bb-b0e663054676_ContentBits">
    <vt:lpwstr>0</vt:lpwstr>
  </property>
</Properties>
</file>